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media/image56.wmf" ContentType="image/x-wmf"/>
  <Override PartName="/ppt/media/image99.png" ContentType="image/png"/>
  <Override PartName="/ppt/media/image55.wmf" ContentType="image/x-wmf"/>
  <Override PartName="/ppt/media/image98.png" ContentType="image/png"/>
  <Override PartName="/ppt/media/image54.wmf" ContentType="image/x-wmf"/>
  <Override PartName="/ppt/media/image97.png" ContentType="image/png"/>
  <Override PartName="/ppt/media/image53.wmf" ContentType="image/x-wmf"/>
  <Override PartName="/ppt/media/image96.png" ContentType="image/png"/>
  <Override PartName="/ppt/media/image52.wmf" ContentType="image/x-wmf"/>
  <Override PartName="/ppt/media/image95.png" ContentType="image/png"/>
  <Override PartName="/ppt/media/image51.wmf" ContentType="image/x-wmf"/>
  <Override PartName="/ppt/media/image94.png" ContentType="image/png"/>
  <Override PartName="/ppt/media/image46.wmf" ContentType="image/x-wmf"/>
  <Override PartName="/ppt/media/image89.png" ContentType="image/png"/>
  <Override PartName="/ppt/media/image45.wmf" ContentType="image/x-wmf"/>
  <Override PartName="/ppt/media/image88.png" ContentType="image/png"/>
  <Override PartName="/ppt/media/image44.wmf" ContentType="image/x-wmf"/>
  <Override PartName="/ppt/media/image87.png" ContentType="image/png"/>
  <Override PartName="/ppt/media/image43.wmf" ContentType="image/x-wmf"/>
  <Override PartName="/ppt/media/image86.png" ContentType="image/png"/>
  <Override PartName="/ppt/media/image42.wmf" ContentType="image/x-wmf"/>
  <Override PartName="/ppt/media/image38.png" ContentType="image/png"/>
  <Override PartName="/ppt/media/image60.wmf" ContentType="image/x-wmf"/>
  <Override PartName="/ppt/media/image37.png" ContentType="image/png"/>
  <Override PartName="/ppt/media/image36.jpeg" ContentType="image/jpeg"/>
  <Override PartName="/ppt/media/image50.wmf" ContentType="image/x-wmf"/>
  <Override PartName="/ppt/media/image93.png" ContentType="image/png"/>
  <Override PartName="/ppt/media/image35.jpeg" ContentType="image/jpeg"/>
  <Override PartName="/ppt/media/image34.png" ContentType="image/png"/>
  <Override PartName="/ppt/media/image33.png" ContentType="image/png"/>
  <Override PartName="/ppt/media/image32.png" ContentType="image/png"/>
  <Override PartName="/ppt/media/image30.wmf" ContentType="image/x-wmf"/>
  <Override PartName="/ppt/media/image48.wmf" ContentType="image/x-wmf"/>
  <Override PartName="/ppt/media/image11.wmf" ContentType="image/x-wmf"/>
  <Override PartName="/ppt/media/image41.png" ContentType="image/png"/>
  <Override PartName="/ppt/media/image39.wmf" ContentType="image/x-wmf"/>
  <Override PartName="/ppt/media/image9.wmf" ContentType="image/x-wmf"/>
  <Override PartName="/ppt/media/image13.wmf" ContentType="image/x-wmf"/>
  <Override PartName="/ppt/media/image1.wmf" ContentType="image/x-wmf"/>
  <Override PartName="/ppt/media/image40.png" ContentType="image/png"/>
  <Override PartName="/ppt/media/image8.wmf" ContentType="image/x-wmf"/>
  <Override PartName="/ppt/media/image85.wmf" ContentType="image/x-wmf"/>
  <Override PartName="/ppt/media/image49.wmf" ContentType="image/x-wmf"/>
  <Override PartName="/ppt/media/image12.wmf" ContentType="image/x-wmf"/>
  <Override PartName="/ppt/media/image7.wmf" ContentType="image/x-wmf"/>
  <Override PartName="/ppt/media/image84.wmf" ContentType="image/x-wmf"/>
  <Override PartName="/ppt/media/image47.wmf" ContentType="image/x-wmf"/>
  <Override PartName="/ppt/media/image61.wmf" ContentType="image/x-wmf"/>
  <Override PartName="/ppt/media/image105.wmf" ContentType="image/x-wmf"/>
  <Override PartName="/ppt/media/image62.wmf" ContentType="image/x-wmf"/>
  <Override PartName="/ppt/media/image67.wmf" ContentType="image/x-wmf"/>
  <Override PartName="/ppt/media/image70.png" ContentType="image/png"/>
  <Override PartName="/ppt/media/image69.wmf" ContentType="image/x-wmf"/>
  <Override PartName="/ppt/media/image29.wmf" ContentType="image/x-wmf"/>
  <Override PartName="/ppt/media/image31.png" ContentType="image/png"/>
  <Override PartName="/ppt/media/image64.wmf" ContentType="image/x-wmf"/>
  <Override PartName="/ppt/media/image72.wmf" ContentType="image/x-wmf"/>
  <Override PartName="/ppt/media/image101.png" ContentType="image/png"/>
  <Override PartName="/ppt/media/image65.wmf" ContentType="image/x-wmf"/>
  <Override PartName="/ppt/media/image79.wmf" ContentType="image/x-wmf"/>
  <Override PartName="/ppt/media/image104.wmf" ContentType="image/x-wmf"/>
  <Override PartName="/ppt/media/image102.png" ContentType="image/png"/>
  <Override PartName="/ppt/media/image73.wmf" ContentType="image/x-wmf"/>
  <Override PartName="/ppt/media/image90.png" ContentType="image/png"/>
  <Override PartName="/ppt/media/image83.wmf" ContentType="image/x-wmf"/>
  <Override PartName="/ppt/media/image63.wmf" ContentType="image/x-wmf"/>
  <Override PartName="/ppt/media/image71.wmf" ContentType="image/x-wmf"/>
  <Override PartName="/ppt/media/image100.png" ContentType="image/png"/>
  <Override PartName="/ppt/media/image78.jpeg" ContentType="image/jpeg"/>
  <Override PartName="/ppt/media/image76.wmf" ContentType="image/x-wmf"/>
  <Override PartName="/ppt/media/image77.wmf" ContentType="image/x-wmf"/>
  <Override PartName="/ppt/media/image66.wmf" ContentType="image/x-wmf"/>
  <Override PartName="/ppt/media/image20.wmf" ContentType="image/x-wmf"/>
  <Override PartName="/ppt/media/image17.png" ContentType="image/png"/>
  <Override PartName="/ppt/media/image57.wmf" ContentType="image/x-wmf"/>
  <Override PartName="/ppt/media/image92.png" ContentType="image/png"/>
  <Override PartName="/ppt/media/image75.wmf" ContentType="image/x-wmf"/>
  <Override PartName="/ppt/media/image91.png" ContentType="image/png"/>
  <Override PartName="/ppt/media/image103.png" ContentType="image/png"/>
  <Override PartName="/ppt/media/image74.wmf" ContentType="image/x-wmf"/>
  <Override PartName="/ppt/media/image23.wmf" ContentType="image/x-wmf"/>
  <Override PartName="/ppt/media/image22.wmf" ContentType="image/x-wmf"/>
  <Override PartName="/ppt/media/image19.png" ContentType="image/png"/>
  <Override PartName="/ppt/media/image59.wmf" ContentType="image/x-wmf"/>
  <Override PartName="/ppt/media/image21.wmf" ContentType="image/x-wmf"/>
  <Override PartName="/ppt/media/image58.wmf" ContentType="image/x-wmf"/>
  <Override PartName="/ppt/media/image6.png" ContentType="image/png"/>
  <Override PartName="/ppt/media/image18.png" ContentType="image/png"/>
  <Override PartName="/ppt/media/image24.wmf" ContentType="image/x-wmf"/>
  <Override PartName="/ppt/media/image68.png" ContentType="image/png"/>
  <Override PartName="/ppt/media/image25.wmf" ContentType="image/x-wmf"/>
  <Override PartName="/ppt/media/image26.wmf" ContentType="image/x-wmf"/>
  <Override PartName="/ppt/media/image80.wmf" ContentType="image/x-wmf"/>
  <Override PartName="/ppt/media/image15.wmf" ContentType="image/x-wmf"/>
  <Override PartName="/ppt/media/image3.wmf" ContentType="image/x-wmf"/>
  <Override PartName="/ppt/media/image27.wmf" ContentType="image/x-wmf"/>
  <Override PartName="/ppt/media/image81.wmf" ContentType="image/x-wmf"/>
  <Override PartName="/ppt/media/image16.wmf" ContentType="image/x-wmf"/>
  <Override PartName="/ppt/media/image4.wmf" ContentType="image/x-wmf"/>
  <Override PartName="/ppt/media/image28.wmf" ContentType="image/x-wmf"/>
  <Override PartName="/ppt/media/image106.jpeg" ContentType="image/jpeg"/>
  <Override PartName="/ppt/media/image82.wmf" ContentType="image/x-wmf"/>
  <Override PartName="/ppt/media/image5.wmf" ContentType="image/x-wmf"/>
  <Override PartName="/ppt/media/image2.wmf" ContentType="image/x-wmf"/>
  <Override PartName="/ppt/media/image14.wmf" ContentType="image/x-wmf"/>
  <Override PartName="/ppt/media/image10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dt" idx="16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ftr" idx="17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sldNum" idx="18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7CDADAD-6A4A-4308-B915-23D9C33B9F6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FE9BFB-D914-45B2-9473-0C9F14589B8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3E8868-7374-4C2A-A563-86973015E95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F638A2-DFFC-4831-8DC5-CD8C29DB32B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At the beginning of class, I told them that there are two ways to change the dynamics of an aircraft: change the design, or add automatic control. At the end of this slide, you could ask them “What can we do here?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At the beginning of class, I told them that there are two ways to change the dynamics of an aircraft: change the design, or add automatic control. At the end of this slide, you could ask them “What can we do here?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B86B62-6B58-4523-87D4-AE0926DFEB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906B32-47EC-49D6-B8A1-3149F27957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BBA742-1CF9-4CD7-B08C-72AE3E25F45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84665D-DBD4-450E-B5AA-A7CDEBAD32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139286-0AA3-4EC2-BAAE-5C80211FF8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F3E1A4-3240-49B5-A178-E51EA45677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410015-D082-4B59-AA70-794F55EC8B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B5BDCD-ED12-4C2E-B753-5423C370B5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AD7F2E-D6E0-42DA-839F-AA04D1DEAB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6720" cy="304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C43B95-620D-4B8E-9103-2F2012BC50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EE55C0-EFA4-4102-BC3D-157861D114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4A8F38-D109-46E5-BC5F-202C59F5B1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1A12BE-21EA-4CE5-87AD-DA9F614445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81A13B-55AD-421B-97F5-F9685B110A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D4580E-86D6-40EB-89EE-E2596618E9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580AEA-82BD-489D-8C79-72E4AEE9DAE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DC67BF-2A8F-4ED8-B00D-21C61DFA967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90F8270-124B-444F-8899-F65E98B516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3D97AFC-6D37-41C5-A05F-42435C0263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857049-96E6-4328-849C-BB12E7E4AC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73A222-C814-4235-8D88-39EBDF9143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4F018EF-E6DA-4F9E-8D61-4C46F34BE7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25529B-7D11-446E-807C-29A2A4C1D5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6720" cy="304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CE65CB-D4A4-4B43-BAC0-2F5C38BFA6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400C649-239F-45D6-BCAA-64A4004E12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6AC2655-B604-496C-B6EE-8CC6CDCAFC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169AEF0-3223-4DA8-96DF-C6120294A8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F194FC-07A8-4313-8BBC-786764E676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84CB1C6-1E41-4052-93D5-B6BD164123E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9F69BF-3360-45D0-9490-AF6CC54B7F1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48E8547-1F5C-40ED-94A7-6F3F5C795B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970B44E-1252-4C8B-8858-61B9EE531D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5190E32-F42B-4CCC-8266-5E6608ED42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868291-FCA5-4C3D-AFDB-FB8240251A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9C88555-7249-4505-A3B9-EA6E2FA4A8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5306E44-7E8B-4906-AAED-9B457E66DC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6720" cy="304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94A773D-D5AB-4CE3-A659-B926AE82A9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5477F52-0E9D-439F-BF43-CED55DC761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517B401-6A0B-4FE8-9614-5114054C24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848DE6-255C-431B-BEAA-0DB0E258E5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621BA7D-6607-4772-8FA5-0BD3336628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C83F5A-AAC0-44E5-9497-773812ECC0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4C67F23-DE41-4433-A370-57D4253347D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E0F6884-5788-4E3E-AB0A-51BFB3A3FD9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8EEFEB-3711-4757-B941-AB9EA3D230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D7AE7B4-5FC6-4706-81E3-C7F95A24F3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2F24152-2736-45E5-91D7-6D571040E5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8ABE47C-22D1-4D15-A7A0-0519E145AA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FF413A0-3E45-4975-94B3-0F30C81392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6720" cy="304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62F42D-66EB-47D8-9E1E-0FA3BA44E7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BA96BDB-3E49-46DF-86E6-ECA9789433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447A5FA-B3A3-4C63-B0DE-C7F2F5F1CE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D20CF6F-C270-48B1-AA5A-6064577C61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6818082-BE26-4A38-9817-80C64024B5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57082AD-41C6-4CE2-A693-7ACD59A92CA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6720" cy="304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5086C9-C8F3-4B18-9896-A0A9B34AEC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370EFEA-4E53-401D-940B-B662092D7CA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E17CEF-8088-452A-9E72-7B420595B7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7D20C1-0602-4E8B-96E5-6E2C50E584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24DCE0-096F-493E-81B9-ECAC902ABE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480" cy="427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22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8BF1C83-68CE-4B55-9D9F-E5498AF531F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480" cy="42768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22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2DDF3AAC-2073-4667-A0FE-B800C871488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480" cy="42768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22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3AE5F40-2250-46B0-9AB4-E55BAA6BC66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480" cy="42768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22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E344C11B-8021-413A-A02B-F78485BB506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13"/>
          </p:nvPr>
        </p:nvSpPr>
        <p:spPr>
          <a:xfrm>
            <a:off x="3124080" y="6245280"/>
            <a:ext cx="289260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4"/>
          </p:nvPr>
        </p:nvSpPr>
        <p:spPr>
          <a:xfrm>
            <a:off x="655308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6589E3DF-9E61-452D-AF7C-B2E2A0BD75A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dt" idx="15"/>
          </p:nvPr>
        </p:nvSpPr>
        <p:spPr>
          <a:xfrm>
            <a:off x="45720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image" Target="../media/image47.wmf"/><Relationship Id="rId6" Type="http://schemas.openxmlformats.org/officeDocument/2006/relationships/image" Target="../media/image48.wmf"/><Relationship Id="rId7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5" Type="http://schemas.openxmlformats.org/officeDocument/2006/relationships/image" Target="../media/image53.wmf"/><Relationship Id="rId6" Type="http://schemas.openxmlformats.org/officeDocument/2006/relationships/image" Target="../media/image54.wmf"/><Relationship Id="rId7" Type="http://schemas.openxmlformats.org/officeDocument/2006/relationships/image" Target="../media/image55.wmf"/><Relationship Id="rId8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5" Type="http://schemas.openxmlformats.org/officeDocument/2006/relationships/image" Target="../media/image60.wmf"/><Relationship Id="rId6" Type="http://schemas.openxmlformats.org/officeDocument/2006/relationships/image" Target="../media/image61.wmf"/><Relationship Id="rId7" Type="http://schemas.openxmlformats.org/officeDocument/2006/relationships/image" Target="../media/image62.wmf"/><Relationship Id="rId8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wmf"/><Relationship Id="rId2" Type="http://schemas.openxmlformats.org/officeDocument/2006/relationships/image" Target="../media/image64.wmf"/><Relationship Id="rId3" Type="http://schemas.openxmlformats.org/officeDocument/2006/relationships/image" Target="../media/image65.wmf"/><Relationship Id="rId4" Type="http://schemas.openxmlformats.org/officeDocument/2006/relationships/image" Target="../media/image66.wmf"/><Relationship Id="rId5" Type="http://schemas.openxmlformats.org/officeDocument/2006/relationships/image" Target="../media/image67.wmf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wmf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1.wmf"/><Relationship Id="rId2" Type="http://schemas.openxmlformats.org/officeDocument/2006/relationships/image" Target="../media/image72.wmf"/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7" Type="http://schemas.openxmlformats.org/officeDocument/2006/relationships/image" Target="../media/image77.wmf"/><Relationship Id="rId8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5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wmf"/><Relationship Id="rId3" Type="http://schemas.openxmlformats.org/officeDocument/2006/relationships/image" Target="../media/image81.wmf"/><Relationship Id="rId4" Type="http://schemas.openxmlformats.org/officeDocument/2006/relationships/image" Target="../media/image82.wmf"/><Relationship Id="rId5" Type="http://schemas.openxmlformats.org/officeDocument/2006/relationships/image" Target="../media/image83.wmf"/><Relationship Id="rId6" Type="http://schemas.openxmlformats.org/officeDocument/2006/relationships/image" Target="../media/image84.wmf"/><Relationship Id="rId7" Type="http://schemas.openxmlformats.org/officeDocument/2006/relationships/image" Target="../media/image85.wmf"/><Relationship Id="rId8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wmf"/><Relationship Id="rId7" Type="http://schemas.openxmlformats.org/officeDocument/2006/relationships/image" Target="../media/image13.wmf"/><Relationship Id="rId8" Type="http://schemas.openxmlformats.org/officeDocument/2006/relationships/image" Target="../media/image14.wmf"/><Relationship Id="rId9" Type="http://schemas.openxmlformats.org/officeDocument/2006/relationships/image" Target="../media/image15.wmf"/><Relationship Id="rId10" Type="http://schemas.openxmlformats.org/officeDocument/2006/relationships/image" Target="../media/image16.wmf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wmf"/><Relationship Id="rId15" Type="http://schemas.openxmlformats.org/officeDocument/2006/relationships/image" Target="../media/image21.wmf"/><Relationship Id="rId16" Type="http://schemas.openxmlformats.org/officeDocument/2006/relationships/slideLayout" Target="../slideLayouts/slideLayout17.xml"/><Relationship Id="rId1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4.wmf"/><Relationship Id="rId2" Type="http://schemas.openxmlformats.org/officeDocument/2006/relationships/image" Target="../media/image105.wmf"/><Relationship Id="rId3" Type="http://schemas.openxmlformats.org/officeDocument/2006/relationships/slideLayout" Target="../slideLayouts/slideLayout5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wmf"/><Relationship Id="rId4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wmf"/><Relationship Id="rId4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5" descr=""/>
          <p:cNvPicPr/>
          <p:nvPr/>
        </p:nvPicPr>
        <p:blipFill>
          <a:blip r:embed="rId1"/>
          <a:stretch/>
        </p:blipFill>
        <p:spPr>
          <a:xfrm>
            <a:off x="0" y="10440"/>
            <a:ext cx="9140760" cy="6844320"/>
          </a:xfrm>
          <a:prstGeom prst="rect">
            <a:avLst/>
          </a:prstGeom>
          <a:ln w="0">
            <a:noFill/>
          </a:ln>
        </p:spPr>
      </p:pic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07760" y="68400"/>
            <a:ext cx="7769160" cy="1466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Controlled Quadrotor 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3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8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Control Strategy for Roll Angle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82" name="Group 1"/>
          <p:cNvGrpSpPr/>
          <p:nvPr/>
        </p:nvGrpSpPr>
        <p:grpSpPr>
          <a:xfrm>
            <a:off x="3467880" y="1340640"/>
            <a:ext cx="506880" cy="867600"/>
            <a:chOff x="3467880" y="1340640"/>
            <a:chExt cx="506880" cy="867600"/>
          </a:xfrm>
        </p:grpSpPr>
        <p:pic>
          <p:nvPicPr>
            <p:cNvPr id="383" name="Picture 40" descr=""/>
            <p:cNvPicPr/>
            <p:nvPr/>
          </p:nvPicPr>
          <p:blipFill>
            <a:blip r:embed="rId1"/>
            <a:stretch/>
          </p:blipFill>
          <p:spPr>
            <a:xfrm>
              <a:off x="3639960" y="1457640"/>
              <a:ext cx="163440" cy="633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Rectangle 10"/>
            <p:cNvSpPr/>
            <p:nvPr/>
          </p:nvSpPr>
          <p:spPr>
            <a:xfrm>
              <a:off x="3467880" y="1340640"/>
              <a:ext cx="506880" cy="86760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5" name="Group 2"/>
          <p:cNvGrpSpPr/>
          <p:nvPr/>
        </p:nvGrpSpPr>
        <p:grpSpPr>
          <a:xfrm>
            <a:off x="2068200" y="1340640"/>
            <a:ext cx="865440" cy="867600"/>
            <a:chOff x="2068200" y="1340640"/>
            <a:chExt cx="865440" cy="867600"/>
          </a:xfrm>
        </p:grpSpPr>
        <p:pic>
          <p:nvPicPr>
            <p:cNvPr id="386" name="Picture 41" descr=""/>
            <p:cNvPicPr/>
            <p:nvPr/>
          </p:nvPicPr>
          <p:blipFill>
            <a:blip r:embed="rId2"/>
            <a:stretch/>
          </p:blipFill>
          <p:spPr>
            <a:xfrm>
              <a:off x="2279880" y="1438560"/>
              <a:ext cx="442800" cy="671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7" name="Rectangle 12"/>
            <p:cNvSpPr/>
            <p:nvPr/>
          </p:nvSpPr>
          <p:spPr>
            <a:xfrm>
              <a:off x="2068200" y="1340640"/>
              <a:ext cx="865440" cy="86760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8" name="Straight Arrow Connector 13"/>
          <p:cNvSpPr/>
          <p:nvPr/>
        </p:nvSpPr>
        <p:spPr>
          <a:xfrm>
            <a:off x="2935440" y="1775160"/>
            <a:ext cx="53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9" name="Straight Arrow Connector 14"/>
          <p:cNvSpPr/>
          <p:nvPr/>
        </p:nvSpPr>
        <p:spPr>
          <a:xfrm>
            <a:off x="3976560" y="1776240"/>
            <a:ext cx="53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0" name="Oval 1"/>
          <p:cNvSpPr/>
          <p:nvPr/>
        </p:nvSpPr>
        <p:spPr>
          <a:xfrm>
            <a:off x="1252440" y="1638720"/>
            <a:ext cx="281520" cy="2815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1" name="Straight Arrow Connector 20"/>
          <p:cNvSpPr/>
          <p:nvPr/>
        </p:nvSpPr>
        <p:spPr>
          <a:xfrm>
            <a:off x="1535760" y="1769760"/>
            <a:ext cx="53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2" name="Straight Connector 14"/>
          <p:cNvSpPr/>
          <p:nvPr/>
        </p:nvSpPr>
        <p:spPr>
          <a:xfrm>
            <a:off x="3201480" y="1769760"/>
            <a:ext cx="360" cy="938880"/>
          </a:xfrm>
          <a:custGeom>
            <a:avLst/>
            <a:gdLst/>
            <a:ahLst/>
            <a:rect l="l" t="t" r="r" b="b"/>
            <a:pathLst>
              <a:path fill="none" w="1" h="2609">
                <a:moveTo>
                  <a:pt x="0" y="0"/>
                </a:moveTo>
                <a:lnTo>
                  <a:pt x="1" y="2609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Straight Connector 15"/>
          <p:cNvSpPr/>
          <p:nvPr/>
        </p:nvSpPr>
        <p:spPr>
          <a:xfrm>
            <a:off x="2724120" y="2709000"/>
            <a:ext cx="477000" cy="360"/>
          </a:xfrm>
          <a:custGeom>
            <a:avLst/>
            <a:gdLst/>
            <a:ahLst/>
            <a:rect l="l" t="t" r="r" b="b"/>
            <a:pathLst>
              <a:path fill="none" w="1326" h="1">
                <a:moveTo>
                  <a:pt x="1326" y="0"/>
                </a:moveTo>
                <a:lnTo>
                  <a:pt x="0" y="1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Straight Connector 16"/>
          <p:cNvSpPr/>
          <p:nvPr/>
        </p:nvSpPr>
        <p:spPr>
          <a:xfrm>
            <a:off x="1494360" y="1880280"/>
            <a:ext cx="582840" cy="832320"/>
          </a:xfrm>
          <a:custGeom>
            <a:avLst/>
            <a:gdLst/>
            <a:ahLst/>
            <a:rect l="l" t="t" r="r" b="b"/>
            <a:pathLst>
              <a:path fill="none" w="1620" h="2313">
                <a:moveTo>
                  <a:pt x="1620" y="2313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TextBox 18"/>
          <p:cNvSpPr/>
          <p:nvPr/>
        </p:nvSpPr>
        <p:spPr>
          <a:xfrm>
            <a:off x="2347200" y="2524320"/>
            <a:ext cx="367200" cy="401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Straight Connector 17"/>
          <p:cNvSpPr/>
          <p:nvPr/>
        </p:nvSpPr>
        <p:spPr>
          <a:xfrm>
            <a:off x="2068200" y="2712960"/>
            <a:ext cx="270360" cy="360"/>
          </a:xfrm>
          <a:custGeom>
            <a:avLst/>
            <a:gdLst/>
            <a:ahLst/>
            <a:rect l="l" t="t" r="r" b="b"/>
            <a:pathLst>
              <a:path fill="none" w="752" h="1">
                <a:moveTo>
                  <a:pt x="752" y="0"/>
                </a:moveTo>
                <a:lnTo>
                  <a:pt x="0" y="1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Straight Connector 18"/>
          <p:cNvSpPr/>
          <p:nvPr/>
        </p:nvSpPr>
        <p:spPr>
          <a:xfrm>
            <a:off x="4237200" y="1769760"/>
            <a:ext cx="360" cy="1540800"/>
          </a:xfrm>
          <a:custGeom>
            <a:avLst/>
            <a:gdLst/>
            <a:ahLst/>
            <a:rect l="l" t="t" r="r" b="b"/>
            <a:pathLst>
              <a:path fill="none" w="1" h="4281">
                <a:moveTo>
                  <a:pt x="0" y="0"/>
                </a:moveTo>
                <a:lnTo>
                  <a:pt x="1" y="4281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TextBox 19"/>
          <p:cNvSpPr/>
          <p:nvPr/>
        </p:nvSpPr>
        <p:spPr>
          <a:xfrm>
            <a:off x="2509920" y="3126600"/>
            <a:ext cx="367200" cy="401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Straight Connector 19"/>
          <p:cNvSpPr/>
          <p:nvPr/>
        </p:nvSpPr>
        <p:spPr>
          <a:xfrm>
            <a:off x="2886840" y="3310920"/>
            <a:ext cx="1350000" cy="360"/>
          </a:xfrm>
          <a:custGeom>
            <a:avLst/>
            <a:gdLst/>
            <a:ahLst/>
            <a:rect l="l" t="t" r="r" b="b"/>
            <a:pathLst>
              <a:path fill="none" w="3751" h="1">
                <a:moveTo>
                  <a:pt x="3751" y="0"/>
                </a:moveTo>
                <a:lnTo>
                  <a:pt x="0" y="1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Straight Connector 20"/>
          <p:cNvSpPr/>
          <p:nvPr/>
        </p:nvSpPr>
        <p:spPr>
          <a:xfrm>
            <a:off x="1391040" y="3316320"/>
            <a:ext cx="1110240" cy="360"/>
          </a:xfrm>
          <a:custGeom>
            <a:avLst/>
            <a:gdLst/>
            <a:ahLst/>
            <a:rect l="l" t="t" r="r" b="b"/>
            <a:pathLst>
              <a:path fill="none" w="3085" h="1">
                <a:moveTo>
                  <a:pt x="3085" y="0"/>
                </a:moveTo>
                <a:lnTo>
                  <a:pt x="0" y="1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Straight Connector 21"/>
          <p:cNvSpPr/>
          <p:nvPr/>
        </p:nvSpPr>
        <p:spPr>
          <a:xfrm>
            <a:off x="1391040" y="1922040"/>
            <a:ext cx="2520" cy="1388520"/>
          </a:xfrm>
          <a:custGeom>
            <a:avLst/>
            <a:gdLst/>
            <a:ahLst/>
            <a:rect l="l" t="t" r="r" b="b"/>
            <a:pathLst>
              <a:path fill="none" w="8" h="3858">
                <a:moveTo>
                  <a:pt x="0" y="0"/>
                </a:moveTo>
                <a:lnTo>
                  <a:pt x="8" y="3858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2" name="Picture 42" descr=""/>
          <p:cNvPicPr/>
          <p:nvPr/>
        </p:nvPicPr>
        <p:blipFill>
          <a:blip r:embed="rId3"/>
          <a:stretch/>
        </p:blipFill>
        <p:spPr>
          <a:xfrm>
            <a:off x="1391040" y="1312560"/>
            <a:ext cx="556920" cy="27756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43" descr=""/>
          <p:cNvPicPr/>
          <p:nvPr/>
        </p:nvPicPr>
        <p:blipFill>
          <a:blip r:embed="rId4"/>
          <a:stretch/>
        </p:blipFill>
        <p:spPr>
          <a:xfrm>
            <a:off x="2998440" y="1312560"/>
            <a:ext cx="404640" cy="29016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44" descr=""/>
          <p:cNvPicPr/>
          <p:nvPr/>
        </p:nvPicPr>
        <p:blipFill>
          <a:blip r:embed="rId5"/>
          <a:stretch/>
        </p:blipFill>
        <p:spPr>
          <a:xfrm>
            <a:off x="4041000" y="1312560"/>
            <a:ext cx="417240" cy="290160"/>
          </a:xfrm>
          <a:prstGeom prst="rect">
            <a:avLst/>
          </a:prstGeom>
          <a:ln w="0">
            <a:noFill/>
          </a:ln>
        </p:spPr>
      </p:pic>
      <p:sp>
        <p:nvSpPr>
          <p:cNvPr id="405" name="TextBox 21"/>
          <p:cNvSpPr/>
          <p:nvPr/>
        </p:nvSpPr>
        <p:spPr>
          <a:xfrm>
            <a:off x="1554120" y="1693080"/>
            <a:ext cx="25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6" name="TextBox 27"/>
          <p:cNvSpPr/>
          <p:nvPr/>
        </p:nvSpPr>
        <p:spPr>
          <a:xfrm>
            <a:off x="1126800" y="1793520"/>
            <a:ext cx="25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7" name="Picture 45" descr=""/>
          <p:cNvPicPr/>
          <p:nvPr/>
        </p:nvPicPr>
        <p:blipFill>
          <a:blip r:embed="rId6"/>
          <a:stretch/>
        </p:blipFill>
        <p:spPr>
          <a:xfrm>
            <a:off x="639000" y="4000680"/>
            <a:ext cx="3516120" cy="341280"/>
          </a:xfrm>
          <a:prstGeom prst="rect">
            <a:avLst/>
          </a:prstGeom>
          <a:ln w="0">
            <a:noFill/>
          </a:ln>
        </p:spPr>
      </p:pic>
      <p:sp>
        <p:nvSpPr>
          <p:cNvPr id="408" name=""/>
          <p:cNvSpPr/>
          <p:nvPr/>
        </p:nvSpPr>
        <p:spPr>
          <a:xfrm>
            <a:off x="2925000" y="4572000"/>
            <a:ext cx="14079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Proportional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515960" y="4572000"/>
            <a:ext cx="11930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Derivative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10" name=""/>
              <p:cNvSpPr txBox="1"/>
              <p:nvPr/>
            </p:nvSpPr>
            <p:spPr>
              <a:xfrm>
                <a:off x="6366960" y="1265400"/>
                <a:ext cx="1329480" cy="279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x</m:t>
                        </m:r>
                      </m:e>
                    </m:acc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x</m:t>
                    </m:r>
                    <m:r>
                      <m:t xml:space="preserve">+</m:t>
                    </m:r>
                    <m:r>
                      <m:t xml:space="preserve">B</m:t>
                    </m:r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1" name=""/>
              <p:cNvSpPr txBox="1"/>
              <p:nvPr/>
            </p:nvSpPr>
            <p:spPr>
              <a:xfrm>
                <a:off x="5715000" y="1951200"/>
                <a:ext cx="2772360" cy="605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u</m:t>
                    </m:r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K</m:t>
                    </m:r>
                    <m:r>
                      <m:t xml:space="preserve">x</m:t>
                    </m:r>
                    <m:r>
                      <m:t xml:space="preserve">=</m:t>
                    </m:r>
                    <m:r>
                      <m:t xml:space="preserve">−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sSub>
                                <m:e>
                                  <m:r>
                                    <m:t xml:space="preserve">k</m:t>
                                  </m:r>
                                </m:e>
                                <m:sub>
                                  <m:r>
                                    <m:t xml:space="preserve">1</m:t>
                                  </m:r>
                                </m:sub>
                              </m:sSub>
                            </m:e>
                            <m:e>
                              <m:sSub>
                                <m:e>
                                  <m:r>
                                    <m:t xml:space="preserve">k</m:t>
                                  </m:r>
                                </m:e>
                                <m:sub>
                                  <m:r>
                                    <m:t xml:space="preserve"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Δ</m:t>
                              </m:r>
                              <m:r>
                                <m:t xml:space="preserve">p</m:t>
                              </m:r>
                            </m:e>
                          </m:mr>
                          <m:mr>
                            <m:e>
                              <m:r>
                                <m:t xml:space="preserve">Δ</m:t>
                              </m:r>
                              <m:r>
                                <m:t xml:space="preserve">ϕ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2" name=""/>
              <p:cNvSpPr txBox="1"/>
              <p:nvPr/>
            </p:nvSpPr>
            <p:spPr>
              <a:xfrm>
                <a:off x="6172200" y="2865600"/>
                <a:ext cx="1602000" cy="279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x</m:t>
                        </m:r>
                      </m:e>
                    </m:acc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x</m:t>
                    </m:r>
                    <m:r>
                      <m:t xml:space="preserve">−</m:t>
                    </m:r>
                    <m:r>
                      <m:t xml:space="preserve">B</m:t>
                    </m:r>
                    <m:r>
                      <m:t xml:space="preserve">K</m:t>
                    </m:r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3" name=""/>
              <p:cNvSpPr txBox="1"/>
              <p:nvPr/>
            </p:nvSpPr>
            <p:spPr>
              <a:xfrm>
                <a:off x="6328800" y="3890520"/>
                <a:ext cx="1038240" cy="314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A</m:t>
                        </m:r>
                      </m:e>
                      <m:sup>
                        <m:r>
                          <m:t xml:space="preserve">cl</m:t>
                        </m:r>
                      </m:sup>
                    </m:sSup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4" name=""/>
              <p:cNvSpPr txBox="1"/>
              <p:nvPr/>
            </p:nvSpPr>
            <p:spPr>
              <a:xfrm>
                <a:off x="5211000" y="4428000"/>
                <a:ext cx="1364400" cy="314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A</m:t>
                        </m:r>
                      </m:e>
                      <m:sup>
                        <m:r>
                          <m:t xml:space="preserve">cl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−</m:t>
                    </m:r>
                    <m:r>
                      <m:t xml:space="preserve">BK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15" name=""/>
          <p:cNvSpPr/>
          <p:nvPr/>
        </p:nvSpPr>
        <p:spPr>
          <a:xfrm>
            <a:off x="6629400" y="4426920"/>
            <a:ext cx="2356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closed loop dynamics matrix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16" name=""/>
              <p:cNvSpPr txBox="1"/>
              <p:nvPr/>
            </p:nvSpPr>
            <p:spPr>
              <a:xfrm>
                <a:off x="6328800" y="3214800"/>
                <a:ext cx="1610280" cy="309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r>
                          <m:t xml:space="preserve">BK</m:t>
                        </m:r>
                      </m:e>
                    </m:d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7" name=""/>
              <p:cNvSpPr txBox="1"/>
              <p:nvPr/>
            </p:nvSpPr>
            <p:spPr>
              <a:xfrm>
                <a:off x="5715000" y="5257800"/>
                <a:ext cx="923400" cy="314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x</m:t>
                        </m:r>
                      </m:e>
                    </m:acc>
                    <m:r>
                      <m:t xml:space="preserve">=</m:t>
                    </m:r>
                    <m:sSup>
                      <m:e>
                        <m:r>
                          <m:t xml:space="preserve">A</m:t>
                        </m:r>
                      </m:e>
                      <m:sup>
                        <m:r>
                          <m:t xml:space="preserve">cl</m:t>
                        </m:r>
                      </m:sup>
                    </m:sSup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18" name=""/>
          <p:cNvSpPr/>
          <p:nvPr/>
        </p:nvSpPr>
        <p:spPr>
          <a:xfrm>
            <a:off x="4800600" y="5569920"/>
            <a:ext cx="3427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closed loop state space model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controller integrated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5029200" y="4390920"/>
            <a:ext cx="3656520" cy="68472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08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310680" y="928440"/>
            <a:ext cx="8558640" cy="5209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There are two ways mathematically to describe the resulting “closed loop behavior”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22" name="Picture 26" descr=""/>
          <p:cNvPicPr/>
          <p:nvPr/>
        </p:nvPicPr>
        <p:blipFill>
          <a:blip r:embed="rId1"/>
          <a:stretch/>
        </p:blipFill>
        <p:spPr>
          <a:xfrm>
            <a:off x="4624920" y="2480040"/>
            <a:ext cx="2601000" cy="645120"/>
          </a:xfrm>
          <a:prstGeom prst="rect">
            <a:avLst/>
          </a:prstGeom>
          <a:ln w="0">
            <a:noFill/>
          </a:ln>
        </p:spPr>
      </p:pic>
      <p:pic>
        <p:nvPicPr>
          <p:cNvPr id="423" name="Picture 27" descr=""/>
          <p:cNvPicPr/>
          <p:nvPr/>
        </p:nvPicPr>
        <p:blipFill>
          <a:blip r:embed="rId2"/>
          <a:stretch/>
        </p:blipFill>
        <p:spPr>
          <a:xfrm>
            <a:off x="4624920" y="5133600"/>
            <a:ext cx="3985200" cy="657720"/>
          </a:xfrm>
          <a:prstGeom prst="rect">
            <a:avLst/>
          </a:prstGeom>
          <a:ln w="0">
            <a:noFill/>
          </a:ln>
        </p:spPr>
      </p:pic>
      <p:pic>
        <p:nvPicPr>
          <p:cNvPr id="424" name="Picture 28" descr=""/>
          <p:cNvPicPr/>
          <p:nvPr/>
        </p:nvPicPr>
        <p:blipFill>
          <a:blip r:embed="rId3"/>
          <a:stretch/>
        </p:blipFill>
        <p:spPr>
          <a:xfrm>
            <a:off x="862200" y="2480040"/>
            <a:ext cx="2601000" cy="645120"/>
          </a:xfrm>
          <a:prstGeom prst="rect">
            <a:avLst/>
          </a:prstGeom>
          <a:ln w="0">
            <a:noFill/>
          </a:ln>
        </p:spPr>
      </p:pic>
      <p:pic>
        <p:nvPicPr>
          <p:cNvPr id="425" name="Picture 50" descr=""/>
          <p:cNvPicPr/>
          <p:nvPr/>
        </p:nvPicPr>
        <p:blipFill>
          <a:blip r:embed="rId4"/>
          <a:stretch/>
        </p:blipFill>
        <p:spPr>
          <a:xfrm>
            <a:off x="1090800" y="3461760"/>
            <a:ext cx="2143800" cy="556200"/>
          </a:xfrm>
          <a:prstGeom prst="rect">
            <a:avLst/>
          </a:prstGeom>
          <a:ln w="0">
            <a:noFill/>
          </a:ln>
        </p:spPr>
      </p:pic>
      <p:pic>
        <p:nvPicPr>
          <p:cNvPr id="426" name="Picture 51" descr=""/>
          <p:cNvPicPr/>
          <p:nvPr/>
        </p:nvPicPr>
        <p:blipFill>
          <a:blip r:embed="rId5"/>
          <a:stretch/>
        </p:blipFill>
        <p:spPr>
          <a:xfrm>
            <a:off x="781920" y="4263480"/>
            <a:ext cx="2905920" cy="556200"/>
          </a:xfrm>
          <a:prstGeom prst="rect">
            <a:avLst/>
          </a:prstGeom>
          <a:ln w="0">
            <a:noFill/>
          </a:ln>
        </p:spPr>
      </p:pic>
      <p:pic>
        <p:nvPicPr>
          <p:cNvPr id="427" name="Picture 52" descr=""/>
          <p:cNvPicPr/>
          <p:nvPr/>
        </p:nvPicPr>
        <p:blipFill>
          <a:blip r:embed="rId6"/>
          <a:stretch/>
        </p:blipFill>
        <p:spPr>
          <a:xfrm>
            <a:off x="781920" y="5178240"/>
            <a:ext cx="2766240" cy="569160"/>
          </a:xfrm>
          <a:prstGeom prst="rect">
            <a:avLst/>
          </a:prstGeom>
          <a:ln w="0">
            <a:noFill/>
          </a:ln>
        </p:spPr>
      </p:pic>
      <p:sp>
        <p:nvSpPr>
          <p:cNvPr id="428" name="Straight Connector 22"/>
          <p:cNvSpPr/>
          <p:nvPr/>
        </p:nvSpPr>
        <p:spPr>
          <a:xfrm>
            <a:off x="4200480" y="2118240"/>
            <a:ext cx="360" cy="40215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9" name="Picture 53" descr=""/>
          <p:cNvPicPr/>
          <p:nvPr/>
        </p:nvPicPr>
        <p:blipFill>
          <a:blip r:embed="rId7"/>
          <a:stretch/>
        </p:blipFill>
        <p:spPr>
          <a:xfrm>
            <a:off x="4624920" y="3805560"/>
            <a:ext cx="4048920" cy="64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08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310680" y="928440"/>
            <a:ext cx="8558640" cy="5209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There are two ways mathematically to describe the resulting “closed loop behavior”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32" name="Picture 54" descr=""/>
          <p:cNvPicPr/>
          <p:nvPr/>
        </p:nvPicPr>
        <p:blipFill>
          <a:blip r:embed="rId1"/>
          <a:stretch/>
        </p:blipFill>
        <p:spPr>
          <a:xfrm>
            <a:off x="4624920" y="2480040"/>
            <a:ext cx="2601000" cy="645120"/>
          </a:xfrm>
          <a:prstGeom prst="rect">
            <a:avLst/>
          </a:prstGeom>
          <a:ln w="0">
            <a:noFill/>
          </a:ln>
        </p:spPr>
      </p:pic>
      <p:pic>
        <p:nvPicPr>
          <p:cNvPr id="433" name="Picture 55" descr=""/>
          <p:cNvPicPr/>
          <p:nvPr/>
        </p:nvPicPr>
        <p:blipFill>
          <a:blip r:embed="rId2"/>
          <a:stretch/>
        </p:blipFill>
        <p:spPr>
          <a:xfrm>
            <a:off x="4624920" y="5133600"/>
            <a:ext cx="3985200" cy="657720"/>
          </a:xfrm>
          <a:prstGeom prst="rect">
            <a:avLst/>
          </a:prstGeom>
          <a:ln w="0">
            <a:noFill/>
          </a:ln>
        </p:spPr>
      </p:pic>
      <p:pic>
        <p:nvPicPr>
          <p:cNvPr id="434" name="Picture 56" descr=""/>
          <p:cNvPicPr/>
          <p:nvPr/>
        </p:nvPicPr>
        <p:blipFill>
          <a:blip r:embed="rId3"/>
          <a:stretch/>
        </p:blipFill>
        <p:spPr>
          <a:xfrm>
            <a:off x="862200" y="2480040"/>
            <a:ext cx="2601000" cy="645120"/>
          </a:xfrm>
          <a:prstGeom prst="rect">
            <a:avLst/>
          </a:prstGeom>
          <a:ln w="0">
            <a:noFill/>
          </a:ln>
        </p:spPr>
      </p:pic>
      <p:pic>
        <p:nvPicPr>
          <p:cNvPr id="435" name="Picture 57" descr=""/>
          <p:cNvPicPr/>
          <p:nvPr/>
        </p:nvPicPr>
        <p:blipFill>
          <a:blip r:embed="rId4"/>
          <a:stretch/>
        </p:blipFill>
        <p:spPr>
          <a:xfrm>
            <a:off x="1090800" y="3461760"/>
            <a:ext cx="2143800" cy="556200"/>
          </a:xfrm>
          <a:prstGeom prst="rect">
            <a:avLst/>
          </a:prstGeom>
          <a:ln w="0">
            <a:noFill/>
          </a:ln>
        </p:spPr>
      </p:pic>
      <p:pic>
        <p:nvPicPr>
          <p:cNvPr id="436" name="Picture 58" descr=""/>
          <p:cNvPicPr/>
          <p:nvPr/>
        </p:nvPicPr>
        <p:blipFill>
          <a:blip r:embed="rId5"/>
          <a:stretch/>
        </p:blipFill>
        <p:spPr>
          <a:xfrm>
            <a:off x="781920" y="4263480"/>
            <a:ext cx="2905920" cy="556200"/>
          </a:xfrm>
          <a:prstGeom prst="rect">
            <a:avLst/>
          </a:prstGeom>
          <a:ln w="0">
            <a:noFill/>
          </a:ln>
        </p:spPr>
      </p:pic>
      <p:pic>
        <p:nvPicPr>
          <p:cNvPr id="437" name="Picture 59" descr=""/>
          <p:cNvPicPr/>
          <p:nvPr/>
        </p:nvPicPr>
        <p:blipFill>
          <a:blip r:embed="rId6"/>
          <a:stretch/>
        </p:blipFill>
        <p:spPr>
          <a:xfrm>
            <a:off x="781920" y="5178240"/>
            <a:ext cx="2766240" cy="569160"/>
          </a:xfrm>
          <a:prstGeom prst="rect">
            <a:avLst/>
          </a:prstGeom>
          <a:ln w="0">
            <a:noFill/>
          </a:ln>
        </p:spPr>
      </p:pic>
      <p:sp>
        <p:nvSpPr>
          <p:cNvPr id="438" name="Straight Connector 23"/>
          <p:cNvSpPr/>
          <p:nvPr/>
        </p:nvSpPr>
        <p:spPr>
          <a:xfrm>
            <a:off x="4200480" y="2118240"/>
            <a:ext cx="360" cy="40215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9" name="Picture 60" descr=""/>
          <p:cNvPicPr/>
          <p:nvPr/>
        </p:nvPicPr>
        <p:blipFill>
          <a:blip r:embed="rId7"/>
          <a:stretch/>
        </p:blipFill>
        <p:spPr>
          <a:xfrm>
            <a:off x="4624920" y="3805560"/>
            <a:ext cx="4048920" cy="645120"/>
          </a:xfrm>
          <a:prstGeom prst="rect">
            <a:avLst/>
          </a:prstGeom>
          <a:ln w="0">
            <a:noFill/>
          </a:ln>
        </p:spPr>
      </p:pic>
      <p:sp>
        <p:nvSpPr>
          <p:cNvPr id="440" name="TextBox 28"/>
          <p:cNvSpPr/>
          <p:nvPr/>
        </p:nvSpPr>
        <p:spPr>
          <a:xfrm>
            <a:off x="3191400" y="6375960"/>
            <a:ext cx="2896200" cy="363960"/>
          </a:xfrm>
          <a:prstGeom prst="rect">
            <a:avLst/>
          </a:prstGeom>
          <a:noFill/>
          <a:ln w="2844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Mathematically equivalent!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Straight Arrow Connector 18"/>
          <p:cNvSpPr/>
          <p:nvPr/>
        </p:nvSpPr>
        <p:spPr>
          <a:xfrm flipV="1">
            <a:off x="4572000" y="5857200"/>
            <a:ext cx="1388880" cy="51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70c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Straight Arrow Connector 19"/>
          <p:cNvSpPr/>
          <p:nvPr/>
        </p:nvSpPr>
        <p:spPr>
          <a:xfrm flipH="1" flipV="1">
            <a:off x="2160360" y="5857200"/>
            <a:ext cx="1765440" cy="51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70c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08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310680" y="1172520"/>
            <a:ext cx="8558640" cy="975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nd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Order System perspective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45" name="Picture 61" descr=""/>
          <p:cNvPicPr/>
          <p:nvPr/>
        </p:nvPicPr>
        <p:blipFill>
          <a:blip r:embed="rId1"/>
          <a:stretch/>
        </p:blipFill>
        <p:spPr>
          <a:xfrm>
            <a:off x="3187800" y="1731600"/>
            <a:ext cx="2766240" cy="56916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62" descr=""/>
          <p:cNvPicPr/>
          <p:nvPr/>
        </p:nvPicPr>
        <p:blipFill>
          <a:blip r:embed="rId2"/>
          <a:stretch/>
        </p:blipFill>
        <p:spPr>
          <a:xfrm>
            <a:off x="3057840" y="2781000"/>
            <a:ext cx="3007440" cy="315000"/>
          </a:xfrm>
          <a:prstGeom prst="rect">
            <a:avLst/>
          </a:prstGeom>
          <a:ln w="0">
            <a:noFill/>
          </a:ln>
        </p:spPr>
      </p:pic>
      <p:pic>
        <p:nvPicPr>
          <p:cNvPr id="447" name="Picture 63" descr=""/>
          <p:cNvPicPr/>
          <p:nvPr/>
        </p:nvPicPr>
        <p:blipFill>
          <a:blip r:embed="rId3"/>
          <a:stretch/>
        </p:blipFill>
        <p:spPr>
          <a:xfrm>
            <a:off x="2802240" y="3354120"/>
            <a:ext cx="1203840" cy="619920"/>
          </a:xfrm>
          <a:prstGeom prst="rect">
            <a:avLst/>
          </a:prstGeom>
          <a:ln w="0">
            <a:noFill/>
          </a:ln>
        </p:spPr>
      </p:pic>
      <p:pic>
        <p:nvPicPr>
          <p:cNvPr id="448" name="Picture 64" descr=""/>
          <p:cNvPicPr/>
          <p:nvPr/>
        </p:nvPicPr>
        <p:blipFill>
          <a:blip r:embed="rId4"/>
          <a:stretch/>
        </p:blipFill>
        <p:spPr>
          <a:xfrm>
            <a:off x="4648320" y="3363480"/>
            <a:ext cx="1305720" cy="594360"/>
          </a:xfrm>
          <a:prstGeom prst="rect">
            <a:avLst/>
          </a:prstGeom>
          <a:ln w="0">
            <a:noFill/>
          </a:ln>
        </p:spPr>
      </p:pic>
      <p:pic>
        <p:nvPicPr>
          <p:cNvPr id="449" name="Picture 65" descr=""/>
          <p:cNvPicPr/>
          <p:nvPr/>
        </p:nvPicPr>
        <p:blipFill>
          <a:blip r:embed="rId5"/>
          <a:stretch/>
        </p:blipFill>
        <p:spPr>
          <a:xfrm>
            <a:off x="3546720" y="4464000"/>
            <a:ext cx="2728080" cy="315000"/>
          </a:xfrm>
          <a:prstGeom prst="rect">
            <a:avLst/>
          </a:prstGeom>
          <a:ln w="0">
            <a:noFill/>
          </a:ln>
        </p:spPr>
      </p:pic>
      <p:sp>
        <p:nvSpPr>
          <p:cNvPr id="450" name="Down Arrow 1"/>
          <p:cNvSpPr/>
          <p:nvPr/>
        </p:nvSpPr>
        <p:spPr>
          <a:xfrm>
            <a:off x="4471560" y="2311200"/>
            <a:ext cx="187560" cy="3506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1" name="TextBox 29"/>
          <p:cNvSpPr/>
          <p:nvPr/>
        </p:nvSpPr>
        <p:spPr>
          <a:xfrm>
            <a:off x="1628280" y="4451040"/>
            <a:ext cx="1764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which has roots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2" name="Content Placeholder 1"/>
          <p:cNvSpPr/>
          <p:nvPr/>
        </p:nvSpPr>
        <p:spPr>
          <a:xfrm>
            <a:off x="309240" y="5143320"/>
            <a:ext cx="8558640" cy="111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response to an initial condition is determined by the natural frequency and damping ratio.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3" dur="indefinite" restart="never" nodeType="tmRoot">
          <p:childTnLst>
            <p:seq>
              <p:cTn id="244" dur="indefinite" nodeType="mainSeq">
                <p:childTnLst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08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Review: Poles of a system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956160"/>
            <a:ext cx="8227080" cy="5167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roots of the characteristic equation are called the “poles” of the system and determine the dynamic stability properties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5" name="Straight Arrow Connector 21"/>
          <p:cNvSpPr/>
          <p:nvPr/>
        </p:nvSpPr>
        <p:spPr>
          <a:xfrm>
            <a:off x="5011560" y="2396880"/>
            <a:ext cx="360" cy="426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6" name="Straight Arrow Connector 22"/>
          <p:cNvSpPr/>
          <p:nvPr/>
        </p:nvSpPr>
        <p:spPr>
          <a:xfrm>
            <a:off x="2336040" y="4512600"/>
            <a:ext cx="579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7" name="TextBox 31"/>
          <p:cNvSpPr/>
          <p:nvPr/>
        </p:nvSpPr>
        <p:spPr>
          <a:xfrm>
            <a:off x="7576560" y="4081320"/>
            <a:ext cx="47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TextBox 32"/>
          <p:cNvSpPr/>
          <p:nvPr/>
        </p:nvSpPr>
        <p:spPr>
          <a:xfrm>
            <a:off x="5037840" y="2294280"/>
            <a:ext cx="43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TextBox 33"/>
          <p:cNvSpPr/>
          <p:nvPr/>
        </p:nvSpPr>
        <p:spPr>
          <a:xfrm>
            <a:off x="3694680" y="313416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TextBox 34"/>
          <p:cNvSpPr/>
          <p:nvPr/>
        </p:nvSpPr>
        <p:spPr>
          <a:xfrm>
            <a:off x="3694680" y="552168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TextBox 35"/>
          <p:cNvSpPr/>
          <p:nvPr/>
        </p:nvSpPr>
        <p:spPr>
          <a:xfrm>
            <a:off x="2882880" y="2963880"/>
            <a:ext cx="11980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decaying oscillation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2" name="TextBox 36"/>
          <p:cNvSpPr/>
          <p:nvPr/>
        </p:nvSpPr>
        <p:spPr>
          <a:xfrm>
            <a:off x="5957640" y="313416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TextBox 37"/>
          <p:cNvSpPr/>
          <p:nvPr/>
        </p:nvSpPr>
        <p:spPr>
          <a:xfrm>
            <a:off x="5957640" y="552168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4" name="TextBox 38"/>
          <p:cNvSpPr/>
          <p:nvPr/>
        </p:nvSpPr>
        <p:spPr>
          <a:xfrm>
            <a:off x="6248520" y="2849040"/>
            <a:ext cx="11980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growing oscillation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5" name="TextBox 39"/>
          <p:cNvSpPr/>
          <p:nvPr/>
        </p:nvSpPr>
        <p:spPr>
          <a:xfrm>
            <a:off x="3846960" y="430560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TextBox 40"/>
          <p:cNvSpPr/>
          <p:nvPr/>
        </p:nvSpPr>
        <p:spPr>
          <a:xfrm>
            <a:off x="4356000" y="430704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7" name="TextBox 41"/>
          <p:cNvSpPr/>
          <p:nvPr/>
        </p:nvSpPr>
        <p:spPr>
          <a:xfrm>
            <a:off x="3092040" y="3972600"/>
            <a:ext cx="11980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exponential decay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8" name="TextBox 42"/>
          <p:cNvSpPr/>
          <p:nvPr/>
        </p:nvSpPr>
        <p:spPr>
          <a:xfrm>
            <a:off x="6328440" y="430200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TextBox 43"/>
          <p:cNvSpPr/>
          <p:nvPr/>
        </p:nvSpPr>
        <p:spPr>
          <a:xfrm>
            <a:off x="6837480" y="430308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TextBox 44"/>
          <p:cNvSpPr/>
          <p:nvPr/>
        </p:nvSpPr>
        <p:spPr>
          <a:xfrm>
            <a:off x="5573520" y="3969000"/>
            <a:ext cx="11980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exponential growth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228600" y="3018600"/>
            <a:ext cx="1827360" cy="280980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75" descr=""/>
          <p:cNvPicPr/>
          <p:nvPr/>
        </p:nvPicPr>
        <p:blipFill>
          <a:blip r:embed="rId2"/>
          <a:stretch/>
        </p:blipFill>
        <p:spPr>
          <a:xfrm>
            <a:off x="928440" y="1741320"/>
            <a:ext cx="2728080" cy="31500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473" name=""/>
              <p:cNvSpPr txBox="1"/>
              <p:nvPr/>
            </p:nvSpPr>
            <p:spPr>
              <a:xfrm>
                <a:off x="914400" y="2198520"/>
                <a:ext cx="138888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σ</m:t>
                    </m:r>
                    <m:r>
                      <m:t xml:space="preserve">±</m:t>
                    </m:r>
                    <m:sSub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i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74" name=""/>
          <p:cNvSpPr/>
          <p:nvPr/>
        </p:nvSpPr>
        <p:spPr>
          <a:xfrm>
            <a:off x="2485080" y="2253600"/>
            <a:ext cx="23997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ω</a:t>
            </a:r>
            <a:r>
              <a:rPr b="0" lang="en-US" sz="12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= “damped natural frequency”</a:t>
            </a:r>
            <a:endParaRPr b="0" lang="en-US" sz="1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75" name=""/>
              <p:cNvSpPr txBox="1"/>
              <p:nvPr/>
            </p:nvSpPr>
            <p:spPr>
              <a:xfrm>
                <a:off x="914760" y="2486520"/>
                <a:ext cx="1074960" cy="279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=</m:t>
                    </m:r>
                    <m:r>
                      <m:t xml:space="preserve">n</m:t>
                    </m:r>
                    <m:r>
                      <m:t xml:space="preserve">±</m:t>
                    </m:r>
                    <m:r>
                      <m:t xml:space="preserve">ω</m:t>
                    </m:r>
                    <m:r>
                      <m:t xml:space="preserve">i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76" name=""/>
          <p:cNvSpPr/>
          <p:nvPr/>
        </p:nvSpPr>
        <p:spPr>
          <a:xfrm>
            <a:off x="2485080" y="2514600"/>
            <a:ext cx="16092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(notation in textbook)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5" dur="indefinite" restart="never" nodeType="tmRoot">
          <p:childTnLst>
            <p:seq>
              <p:cTn id="266" dur="indefinite" nodeType="mainSeq">
                <p:childTnLst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893520" y="1604520"/>
            <a:ext cx="6788880" cy="4338000"/>
          </a:xfrm>
          <a:prstGeom prst="rect">
            <a:avLst/>
          </a:prstGeom>
          <a:ln w="0">
            <a:noFill/>
          </a:ln>
        </p:spPr>
      </p:pic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Review: Damping Ratio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ectangle 8"/>
          <p:cNvSpPr/>
          <p:nvPr/>
        </p:nvSpPr>
        <p:spPr>
          <a:xfrm>
            <a:off x="4526280" y="4928760"/>
            <a:ext cx="4212720" cy="1814040"/>
          </a:xfrm>
          <a:prstGeom prst="rect">
            <a:avLst/>
          </a:prstGeom>
          <a:solidFill>
            <a:srgbClr val="ffffff"/>
          </a:solidFill>
          <a:ln w="28440">
            <a:solidFill>
              <a:srgbClr val="0070c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08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310680" y="928440"/>
            <a:ext cx="8558640" cy="5209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There are two ways mathematically to describe the resulting “closed loop behavior”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2" name="Picture 19" descr=""/>
          <p:cNvPicPr/>
          <p:nvPr/>
        </p:nvPicPr>
        <p:blipFill>
          <a:blip r:embed="rId1"/>
          <a:stretch/>
        </p:blipFill>
        <p:spPr>
          <a:xfrm>
            <a:off x="4624920" y="2480040"/>
            <a:ext cx="2601000" cy="645120"/>
          </a:xfrm>
          <a:prstGeom prst="rect">
            <a:avLst/>
          </a:prstGeom>
          <a:ln w="0">
            <a:noFill/>
          </a:ln>
        </p:spPr>
      </p:pic>
      <p:pic>
        <p:nvPicPr>
          <p:cNvPr id="483" name="Picture 20" descr=""/>
          <p:cNvPicPr/>
          <p:nvPr/>
        </p:nvPicPr>
        <p:blipFill>
          <a:blip r:embed="rId2"/>
          <a:stretch/>
        </p:blipFill>
        <p:spPr>
          <a:xfrm>
            <a:off x="4624920" y="5133600"/>
            <a:ext cx="3985200" cy="657720"/>
          </a:xfrm>
          <a:prstGeom prst="rect">
            <a:avLst/>
          </a:prstGeom>
          <a:ln w="0">
            <a:noFill/>
          </a:ln>
        </p:spPr>
      </p:pic>
      <p:pic>
        <p:nvPicPr>
          <p:cNvPr id="484" name="Picture 21" descr=""/>
          <p:cNvPicPr/>
          <p:nvPr/>
        </p:nvPicPr>
        <p:blipFill>
          <a:blip r:embed="rId3"/>
          <a:stretch/>
        </p:blipFill>
        <p:spPr>
          <a:xfrm>
            <a:off x="862200" y="2480040"/>
            <a:ext cx="2601000" cy="64512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22" descr=""/>
          <p:cNvPicPr/>
          <p:nvPr/>
        </p:nvPicPr>
        <p:blipFill>
          <a:blip r:embed="rId4"/>
          <a:stretch/>
        </p:blipFill>
        <p:spPr>
          <a:xfrm>
            <a:off x="1090800" y="3461760"/>
            <a:ext cx="2143800" cy="55620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23" descr=""/>
          <p:cNvPicPr/>
          <p:nvPr/>
        </p:nvPicPr>
        <p:blipFill>
          <a:blip r:embed="rId5"/>
          <a:stretch/>
        </p:blipFill>
        <p:spPr>
          <a:xfrm>
            <a:off x="781920" y="4263480"/>
            <a:ext cx="2905920" cy="55620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24" descr=""/>
          <p:cNvPicPr/>
          <p:nvPr/>
        </p:nvPicPr>
        <p:blipFill>
          <a:blip r:embed="rId6"/>
          <a:stretch/>
        </p:blipFill>
        <p:spPr>
          <a:xfrm>
            <a:off x="781920" y="5178240"/>
            <a:ext cx="2766240" cy="569160"/>
          </a:xfrm>
          <a:prstGeom prst="rect">
            <a:avLst/>
          </a:prstGeom>
          <a:ln w="0">
            <a:noFill/>
          </a:ln>
        </p:spPr>
      </p:pic>
      <p:sp>
        <p:nvSpPr>
          <p:cNvPr id="488" name="Straight Connector 1"/>
          <p:cNvSpPr/>
          <p:nvPr/>
        </p:nvSpPr>
        <p:spPr>
          <a:xfrm>
            <a:off x="4200480" y="2118240"/>
            <a:ext cx="360" cy="40215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9" name="Picture 25" descr=""/>
          <p:cNvPicPr/>
          <p:nvPr/>
        </p:nvPicPr>
        <p:blipFill>
          <a:blip r:embed="rId7"/>
          <a:stretch/>
        </p:blipFill>
        <p:spPr>
          <a:xfrm>
            <a:off x="4624920" y="3805560"/>
            <a:ext cx="4048920" cy="645120"/>
          </a:xfrm>
          <a:prstGeom prst="rect">
            <a:avLst/>
          </a:prstGeom>
          <a:ln w="0">
            <a:noFill/>
          </a:ln>
        </p:spPr>
      </p:pic>
      <p:sp>
        <p:nvSpPr>
          <p:cNvPr id="490" name="TextBox 5"/>
          <p:cNvSpPr/>
          <p:nvPr/>
        </p:nvSpPr>
        <p:spPr>
          <a:xfrm>
            <a:off x="4572000" y="6085440"/>
            <a:ext cx="4038120" cy="576360"/>
          </a:xfrm>
          <a:prstGeom prst="rect">
            <a:avLst/>
          </a:prstGeom>
          <a:solidFill>
            <a:srgbClr val="fffff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This closed loop state space model can be analyzed with tools from linear algebra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icture 17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4840" cy="6855120"/>
          </a:xfrm>
          <a:prstGeom prst="rect">
            <a:avLst/>
          </a:prstGeom>
          <a:ln w="0">
            <a:noFill/>
          </a:ln>
        </p:spPr>
      </p:pic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1143000" y="914040"/>
            <a:ext cx="3053520" cy="655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ectangle 14"/>
          <p:cNvSpPr/>
          <p:nvPr/>
        </p:nvSpPr>
        <p:spPr>
          <a:xfrm>
            <a:off x="4526280" y="4928760"/>
            <a:ext cx="4212720" cy="1814040"/>
          </a:xfrm>
          <a:prstGeom prst="rect">
            <a:avLst/>
          </a:prstGeom>
          <a:solidFill>
            <a:srgbClr val="ffffff"/>
          </a:solidFill>
          <a:ln w="28440">
            <a:solidFill>
              <a:srgbClr val="0070c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080" cy="73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310680" y="928440"/>
            <a:ext cx="8558640" cy="5209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There are two ways mathematically to describe the resulting “closed loop behavior”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96" name="Picture 84" descr=""/>
          <p:cNvPicPr/>
          <p:nvPr/>
        </p:nvPicPr>
        <p:blipFill>
          <a:blip r:embed="rId1"/>
          <a:stretch/>
        </p:blipFill>
        <p:spPr>
          <a:xfrm>
            <a:off x="4624920" y="2480040"/>
            <a:ext cx="2601000" cy="64512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85" descr=""/>
          <p:cNvPicPr/>
          <p:nvPr/>
        </p:nvPicPr>
        <p:blipFill>
          <a:blip r:embed="rId2"/>
          <a:stretch/>
        </p:blipFill>
        <p:spPr>
          <a:xfrm>
            <a:off x="4624920" y="5133600"/>
            <a:ext cx="3985200" cy="657720"/>
          </a:xfrm>
          <a:prstGeom prst="rect">
            <a:avLst/>
          </a:prstGeom>
          <a:ln w="0">
            <a:noFill/>
          </a:ln>
        </p:spPr>
      </p:pic>
      <p:pic>
        <p:nvPicPr>
          <p:cNvPr id="498" name="Picture 86" descr=""/>
          <p:cNvPicPr/>
          <p:nvPr/>
        </p:nvPicPr>
        <p:blipFill>
          <a:blip r:embed="rId3"/>
          <a:stretch/>
        </p:blipFill>
        <p:spPr>
          <a:xfrm>
            <a:off x="862200" y="2480040"/>
            <a:ext cx="2601000" cy="645120"/>
          </a:xfrm>
          <a:prstGeom prst="rect">
            <a:avLst/>
          </a:prstGeom>
          <a:ln w="0">
            <a:noFill/>
          </a:ln>
        </p:spPr>
      </p:pic>
      <p:pic>
        <p:nvPicPr>
          <p:cNvPr id="499" name="Picture 87" descr=""/>
          <p:cNvPicPr/>
          <p:nvPr/>
        </p:nvPicPr>
        <p:blipFill>
          <a:blip r:embed="rId4"/>
          <a:stretch/>
        </p:blipFill>
        <p:spPr>
          <a:xfrm>
            <a:off x="1090800" y="3461760"/>
            <a:ext cx="2143800" cy="556200"/>
          </a:xfrm>
          <a:prstGeom prst="rect">
            <a:avLst/>
          </a:prstGeom>
          <a:ln w="0">
            <a:noFill/>
          </a:ln>
        </p:spPr>
      </p:pic>
      <p:pic>
        <p:nvPicPr>
          <p:cNvPr id="500" name="Picture 88" descr=""/>
          <p:cNvPicPr/>
          <p:nvPr/>
        </p:nvPicPr>
        <p:blipFill>
          <a:blip r:embed="rId5"/>
          <a:stretch/>
        </p:blipFill>
        <p:spPr>
          <a:xfrm>
            <a:off x="781920" y="4263480"/>
            <a:ext cx="2905920" cy="556200"/>
          </a:xfrm>
          <a:prstGeom prst="rect">
            <a:avLst/>
          </a:prstGeom>
          <a:ln w="0">
            <a:noFill/>
          </a:ln>
        </p:spPr>
      </p:pic>
      <p:pic>
        <p:nvPicPr>
          <p:cNvPr id="501" name="Picture 89" descr=""/>
          <p:cNvPicPr/>
          <p:nvPr/>
        </p:nvPicPr>
        <p:blipFill>
          <a:blip r:embed="rId6"/>
          <a:stretch/>
        </p:blipFill>
        <p:spPr>
          <a:xfrm>
            <a:off x="781920" y="5178240"/>
            <a:ext cx="2766240" cy="569160"/>
          </a:xfrm>
          <a:prstGeom prst="rect">
            <a:avLst/>
          </a:prstGeom>
          <a:ln w="0">
            <a:noFill/>
          </a:ln>
        </p:spPr>
      </p:pic>
      <p:sp>
        <p:nvSpPr>
          <p:cNvPr id="502" name="Straight Connector 24"/>
          <p:cNvSpPr/>
          <p:nvPr/>
        </p:nvSpPr>
        <p:spPr>
          <a:xfrm>
            <a:off x="4200480" y="2118240"/>
            <a:ext cx="360" cy="40215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Picture 90" descr=""/>
          <p:cNvPicPr/>
          <p:nvPr/>
        </p:nvPicPr>
        <p:blipFill>
          <a:blip r:embed="rId7"/>
          <a:stretch/>
        </p:blipFill>
        <p:spPr>
          <a:xfrm>
            <a:off x="4624920" y="3805560"/>
            <a:ext cx="4048920" cy="645120"/>
          </a:xfrm>
          <a:prstGeom prst="rect">
            <a:avLst/>
          </a:prstGeom>
          <a:ln w="0">
            <a:noFill/>
          </a:ln>
        </p:spPr>
      </p:pic>
      <p:sp>
        <p:nvSpPr>
          <p:cNvPr id="504" name="TextBox 56"/>
          <p:cNvSpPr/>
          <p:nvPr/>
        </p:nvSpPr>
        <p:spPr>
          <a:xfrm>
            <a:off x="4851000" y="6085440"/>
            <a:ext cx="3759120" cy="576360"/>
          </a:xfrm>
          <a:prstGeom prst="rect">
            <a:avLst/>
          </a:prstGeom>
          <a:solidFill>
            <a:srgbClr val="fffff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This “state space model” can be analyzed with tools from linear algebra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Linear System Natural Response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06" name="Picture 76" descr=""/>
          <p:cNvPicPr/>
          <p:nvPr/>
        </p:nvPicPr>
        <p:blipFill>
          <a:blip r:embed="rId1"/>
          <a:stretch/>
        </p:blipFill>
        <p:spPr>
          <a:xfrm>
            <a:off x="855720" y="1373760"/>
            <a:ext cx="1532880" cy="193680"/>
          </a:xfrm>
          <a:prstGeom prst="rect">
            <a:avLst/>
          </a:prstGeom>
          <a:ln w="0">
            <a:noFill/>
          </a:ln>
        </p:spPr>
      </p:pic>
      <p:pic>
        <p:nvPicPr>
          <p:cNvPr id="507" name="Picture 77" descr=""/>
          <p:cNvPicPr/>
          <p:nvPr/>
        </p:nvPicPr>
        <p:blipFill>
          <a:blip r:embed="rId2"/>
          <a:stretch/>
        </p:blipFill>
        <p:spPr>
          <a:xfrm>
            <a:off x="900360" y="2194200"/>
            <a:ext cx="854640" cy="174600"/>
          </a:xfrm>
          <a:prstGeom prst="rect">
            <a:avLst/>
          </a:prstGeom>
          <a:ln w="0">
            <a:noFill/>
          </a:ln>
        </p:spPr>
      </p:pic>
      <p:sp>
        <p:nvSpPr>
          <p:cNvPr id="508" name="TextBox 51"/>
          <p:cNvSpPr/>
          <p:nvPr/>
        </p:nvSpPr>
        <p:spPr>
          <a:xfrm>
            <a:off x="506160" y="1793520"/>
            <a:ext cx="285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Consider natural response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9" name="TextBox 52"/>
          <p:cNvSpPr/>
          <p:nvPr/>
        </p:nvSpPr>
        <p:spPr>
          <a:xfrm>
            <a:off x="474120" y="2591280"/>
            <a:ext cx="2931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Take the Laplace transform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0" name="Picture 78" descr=""/>
          <p:cNvPicPr/>
          <p:nvPr/>
        </p:nvPicPr>
        <p:blipFill>
          <a:blip r:embed="rId3"/>
          <a:stretch/>
        </p:blipFill>
        <p:spPr>
          <a:xfrm>
            <a:off x="788760" y="3102840"/>
            <a:ext cx="2496960" cy="252720"/>
          </a:xfrm>
          <a:prstGeom prst="rect">
            <a:avLst/>
          </a:prstGeom>
          <a:ln w="0">
            <a:noFill/>
          </a:ln>
        </p:spPr>
      </p:pic>
      <p:pic>
        <p:nvPicPr>
          <p:cNvPr id="511" name="Picture 79" descr=""/>
          <p:cNvPicPr/>
          <p:nvPr/>
        </p:nvPicPr>
        <p:blipFill>
          <a:blip r:embed="rId4"/>
          <a:stretch/>
        </p:blipFill>
        <p:spPr>
          <a:xfrm>
            <a:off x="773280" y="3679560"/>
            <a:ext cx="2296800" cy="252720"/>
          </a:xfrm>
          <a:prstGeom prst="rect">
            <a:avLst/>
          </a:prstGeom>
          <a:ln w="0">
            <a:noFill/>
          </a:ln>
        </p:spPr>
      </p:pic>
      <p:pic>
        <p:nvPicPr>
          <p:cNvPr id="512" name="Picture 80" descr=""/>
          <p:cNvPicPr/>
          <p:nvPr/>
        </p:nvPicPr>
        <p:blipFill>
          <a:blip r:embed="rId5"/>
          <a:stretch/>
        </p:blipFill>
        <p:spPr>
          <a:xfrm>
            <a:off x="697320" y="4278240"/>
            <a:ext cx="2586240" cy="308160"/>
          </a:xfrm>
          <a:prstGeom prst="rect">
            <a:avLst/>
          </a:prstGeom>
          <a:ln w="0">
            <a:noFill/>
          </a:ln>
        </p:spPr>
      </p:pic>
      <p:sp>
        <p:nvSpPr>
          <p:cNvPr id="513" name="TextBox 53"/>
          <p:cNvSpPr/>
          <p:nvPr/>
        </p:nvSpPr>
        <p:spPr>
          <a:xfrm>
            <a:off x="4932720" y="1151280"/>
            <a:ext cx="373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Take the inverse Laplace transform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4" name="Picture 81" descr=""/>
          <p:cNvPicPr/>
          <p:nvPr/>
        </p:nvPicPr>
        <p:blipFill>
          <a:blip r:embed="rId6"/>
          <a:stretch/>
        </p:blipFill>
        <p:spPr>
          <a:xfrm>
            <a:off x="5071320" y="1683360"/>
            <a:ext cx="3660840" cy="622440"/>
          </a:xfrm>
          <a:prstGeom prst="rect">
            <a:avLst/>
          </a:prstGeom>
          <a:ln w="0">
            <a:noFill/>
          </a:ln>
        </p:spPr>
      </p:pic>
      <p:sp>
        <p:nvSpPr>
          <p:cNvPr id="515" name="TextBox 54"/>
          <p:cNvSpPr/>
          <p:nvPr/>
        </p:nvSpPr>
        <p:spPr>
          <a:xfrm>
            <a:off x="423000" y="4730760"/>
            <a:ext cx="256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Taylor series expansion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6" name="Picture 82" descr=""/>
          <p:cNvPicPr/>
          <p:nvPr/>
        </p:nvPicPr>
        <p:blipFill>
          <a:blip r:embed="rId7"/>
          <a:stretch/>
        </p:blipFill>
        <p:spPr>
          <a:xfrm>
            <a:off x="706320" y="5257080"/>
            <a:ext cx="3596040" cy="622440"/>
          </a:xfrm>
          <a:prstGeom prst="rect">
            <a:avLst/>
          </a:prstGeom>
          <a:ln w="0">
            <a:noFill/>
          </a:ln>
        </p:spPr>
      </p:pic>
      <p:pic>
        <p:nvPicPr>
          <p:cNvPr id="517" name="Picture 83" descr=""/>
          <p:cNvPicPr/>
          <p:nvPr/>
        </p:nvPicPr>
        <p:blipFill>
          <a:blip r:embed="rId8"/>
          <a:stretch/>
        </p:blipFill>
        <p:spPr>
          <a:xfrm>
            <a:off x="5385240" y="3013920"/>
            <a:ext cx="3262680" cy="559440"/>
          </a:xfrm>
          <a:prstGeom prst="rect">
            <a:avLst/>
          </a:prstGeom>
          <a:ln w="0">
            <a:noFill/>
          </a:ln>
        </p:spPr>
      </p:pic>
      <p:sp>
        <p:nvSpPr>
          <p:cNvPr id="518" name="TextBox 55"/>
          <p:cNvSpPr/>
          <p:nvPr/>
        </p:nvSpPr>
        <p:spPr>
          <a:xfrm>
            <a:off x="5822280" y="2553480"/>
            <a:ext cx="223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This looks familiar…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TextBox 69"/>
          <p:cNvSpPr/>
          <p:nvPr/>
        </p:nvSpPr>
        <p:spPr>
          <a:xfrm>
            <a:off x="4856400" y="3739320"/>
            <a:ext cx="4097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 make the definition (need to be careful not to infer too many properties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0" name="Picture 109" descr=""/>
          <p:cNvPicPr/>
          <p:nvPr/>
        </p:nvPicPr>
        <p:blipFill>
          <a:blip r:embed="rId9"/>
          <a:stretch/>
        </p:blipFill>
        <p:spPr>
          <a:xfrm>
            <a:off x="5514480" y="4429800"/>
            <a:ext cx="2658600" cy="553680"/>
          </a:xfrm>
          <a:prstGeom prst="rect">
            <a:avLst/>
          </a:prstGeom>
          <a:ln w="0">
            <a:noFill/>
          </a:ln>
        </p:spPr>
      </p:pic>
      <p:sp>
        <p:nvSpPr>
          <p:cNvPr id="521" name="TextBox 70"/>
          <p:cNvSpPr/>
          <p:nvPr/>
        </p:nvSpPr>
        <p:spPr>
          <a:xfrm>
            <a:off x="4890240" y="5006880"/>
            <a:ext cx="154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So we have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2" name="Picture 110" descr=""/>
          <p:cNvPicPr/>
          <p:nvPr/>
        </p:nvPicPr>
        <p:blipFill>
          <a:blip r:embed="rId10"/>
          <a:stretch/>
        </p:blipFill>
        <p:spPr>
          <a:xfrm>
            <a:off x="6099120" y="5449680"/>
            <a:ext cx="1605240" cy="275760"/>
          </a:xfrm>
          <a:prstGeom prst="rect">
            <a:avLst/>
          </a:prstGeom>
          <a:ln w="0">
            <a:noFill/>
          </a:ln>
        </p:spPr>
      </p:pic>
      <p:sp>
        <p:nvSpPr>
          <p:cNvPr id="523" name=""/>
          <p:cNvSpPr/>
          <p:nvPr/>
        </p:nvSpPr>
        <p:spPr>
          <a:xfrm>
            <a:off x="5943600" y="5370840"/>
            <a:ext cx="1827720" cy="42876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360" cy="655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Last time: Linearization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25" name=""/>
          <p:cNvGrpSpPr/>
          <p:nvPr/>
        </p:nvGrpSpPr>
        <p:grpSpPr>
          <a:xfrm>
            <a:off x="1166400" y="3657600"/>
            <a:ext cx="2031480" cy="2238840"/>
            <a:chOff x="1166400" y="3657600"/>
            <a:chExt cx="2031480" cy="2238840"/>
          </a:xfrm>
        </p:grpSpPr>
        <p:pic>
          <p:nvPicPr>
            <p:cNvPr id="226" name="Picture 2" descr=""/>
            <p:cNvPicPr/>
            <p:nvPr/>
          </p:nvPicPr>
          <p:blipFill>
            <a:blip r:embed="rId1"/>
            <a:stretch/>
          </p:blipFill>
          <p:spPr>
            <a:xfrm>
              <a:off x="1219680" y="5153040"/>
              <a:ext cx="1225440" cy="743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7" name="Picture 4" descr=""/>
            <p:cNvPicPr/>
            <p:nvPr/>
          </p:nvPicPr>
          <p:blipFill>
            <a:blip r:embed="rId2"/>
            <a:stretch/>
          </p:blipFill>
          <p:spPr>
            <a:xfrm>
              <a:off x="1203840" y="4685760"/>
              <a:ext cx="1994040" cy="40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8" name="Picture 7" descr=""/>
            <p:cNvPicPr/>
            <p:nvPr/>
          </p:nvPicPr>
          <p:blipFill>
            <a:blip r:embed="rId3"/>
            <a:stretch/>
          </p:blipFill>
          <p:spPr>
            <a:xfrm>
              <a:off x="1219680" y="4134240"/>
              <a:ext cx="1017720" cy="41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9" name="Picture 9" descr=""/>
            <p:cNvPicPr/>
            <p:nvPr/>
          </p:nvPicPr>
          <p:blipFill>
            <a:blip r:embed="rId4"/>
            <a:stretch/>
          </p:blipFill>
          <p:spPr>
            <a:xfrm>
              <a:off x="1166400" y="3657600"/>
              <a:ext cx="1108080" cy="4068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0" name=""/>
          <p:cNvGrpSpPr/>
          <p:nvPr/>
        </p:nvGrpSpPr>
        <p:grpSpPr>
          <a:xfrm>
            <a:off x="4572000" y="3768840"/>
            <a:ext cx="4346280" cy="2389680"/>
            <a:chOff x="4572000" y="3768840"/>
            <a:chExt cx="4346280" cy="2389680"/>
          </a:xfrm>
        </p:grpSpPr>
        <p:pic>
          <p:nvPicPr>
            <p:cNvPr id="231" name="Picture 1" descr=""/>
            <p:cNvPicPr/>
            <p:nvPr/>
          </p:nvPicPr>
          <p:blipFill>
            <a:blip r:embed="rId5"/>
            <a:stretch/>
          </p:blipFill>
          <p:spPr>
            <a:xfrm>
              <a:off x="4749840" y="4053960"/>
              <a:ext cx="1766520" cy="74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2" name="Picture 10" descr=""/>
            <p:cNvPicPr/>
            <p:nvPr/>
          </p:nvPicPr>
          <p:blipFill>
            <a:blip r:embed="rId6"/>
            <a:stretch/>
          </p:blipFill>
          <p:spPr>
            <a:xfrm>
              <a:off x="7064280" y="4053960"/>
              <a:ext cx="1705320" cy="73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3" name="Picture 11" descr=""/>
            <p:cNvPicPr/>
            <p:nvPr/>
          </p:nvPicPr>
          <p:blipFill>
            <a:blip r:embed="rId7"/>
            <a:stretch/>
          </p:blipFill>
          <p:spPr>
            <a:xfrm>
              <a:off x="4749840" y="5617080"/>
              <a:ext cx="1629000" cy="37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Picture 12" descr=""/>
            <p:cNvPicPr/>
            <p:nvPr/>
          </p:nvPicPr>
          <p:blipFill>
            <a:blip r:embed="rId8"/>
            <a:stretch/>
          </p:blipFill>
          <p:spPr>
            <a:xfrm>
              <a:off x="7178400" y="5617080"/>
              <a:ext cx="1591200" cy="386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5" name="TextBox 1"/>
            <p:cNvSpPr/>
            <p:nvPr/>
          </p:nvSpPr>
          <p:spPr>
            <a:xfrm>
              <a:off x="4590360" y="3787920"/>
              <a:ext cx="13928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Longitudinal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36" name="TextBox 2"/>
            <p:cNvSpPr/>
            <p:nvPr/>
          </p:nvSpPr>
          <p:spPr>
            <a:xfrm>
              <a:off x="7013880" y="3768840"/>
              <a:ext cx="8442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Lateral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37" name="TextBox 3"/>
            <p:cNvSpPr/>
            <p:nvPr/>
          </p:nvSpPr>
          <p:spPr>
            <a:xfrm>
              <a:off x="4686480" y="5349600"/>
              <a:ext cx="9003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Vertical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38" name="TextBox 4"/>
            <p:cNvSpPr/>
            <p:nvPr/>
          </p:nvSpPr>
          <p:spPr>
            <a:xfrm>
              <a:off x="7057800" y="5349600"/>
              <a:ext cx="6184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Spin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39" name="Rectangle 1"/>
            <p:cNvSpPr/>
            <p:nvPr/>
          </p:nvSpPr>
          <p:spPr>
            <a:xfrm>
              <a:off x="4572000" y="3768840"/>
              <a:ext cx="2098440" cy="11487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Rectangle 2"/>
            <p:cNvSpPr/>
            <p:nvPr/>
          </p:nvSpPr>
          <p:spPr>
            <a:xfrm>
              <a:off x="6955200" y="3768840"/>
              <a:ext cx="1955160" cy="11487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Rectangle 3"/>
            <p:cNvSpPr/>
            <p:nvPr/>
          </p:nvSpPr>
          <p:spPr>
            <a:xfrm>
              <a:off x="4583880" y="5286960"/>
              <a:ext cx="2098800" cy="8715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Rectangle 4"/>
            <p:cNvSpPr/>
            <p:nvPr/>
          </p:nvSpPr>
          <p:spPr>
            <a:xfrm>
              <a:off x="6963120" y="5286960"/>
              <a:ext cx="1955160" cy="8715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3" name=""/>
          <p:cNvGrpSpPr/>
          <p:nvPr/>
        </p:nvGrpSpPr>
        <p:grpSpPr>
          <a:xfrm>
            <a:off x="3761280" y="816120"/>
            <a:ext cx="4237200" cy="2610360"/>
            <a:chOff x="3761280" y="816120"/>
            <a:chExt cx="4237200" cy="2610360"/>
          </a:xfrm>
        </p:grpSpPr>
        <p:pic>
          <p:nvPicPr>
            <p:cNvPr id="244" name="Picture 8" descr="latex-image-1.pdf"/>
            <p:cNvPicPr/>
            <p:nvPr/>
          </p:nvPicPr>
          <p:blipFill>
            <a:blip r:embed="rId9"/>
            <a:stretch/>
          </p:blipFill>
          <p:spPr>
            <a:xfrm>
              <a:off x="3971880" y="1429200"/>
              <a:ext cx="2336760" cy="472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5" name="Picture 13" descr="latex-image-1.pdf"/>
            <p:cNvPicPr/>
            <p:nvPr/>
          </p:nvPicPr>
          <p:blipFill>
            <a:blip r:embed="rId10"/>
            <a:stretch/>
          </p:blipFill>
          <p:spPr>
            <a:xfrm>
              <a:off x="3904200" y="875520"/>
              <a:ext cx="3027240" cy="453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6" name="Rectangle 15"/>
            <p:cNvSpPr/>
            <p:nvPr/>
          </p:nvSpPr>
          <p:spPr>
            <a:xfrm>
              <a:off x="3839760" y="816120"/>
              <a:ext cx="381240" cy="57204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7" name="Picture 16" descr=""/>
            <p:cNvPicPr/>
            <p:nvPr/>
          </p:nvPicPr>
          <p:blipFill>
            <a:blip r:embed="rId11"/>
            <a:stretch/>
          </p:blipFill>
          <p:spPr>
            <a:xfrm>
              <a:off x="3834360" y="898560"/>
              <a:ext cx="386640" cy="40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8" name="Rectangle 17"/>
            <p:cNvSpPr/>
            <p:nvPr/>
          </p:nvSpPr>
          <p:spPr>
            <a:xfrm>
              <a:off x="6637320" y="816120"/>
              <a:ext cx="381600" cy="57204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9" name="Picture 18" descr=""/>
            <p:cNvPicPr/>
            <p:nvPr/>
          </p:nvPicPr>
          <p:blipFill>
            <a:blip r:embed="rId12"/>
            <a:stretch/>
          </p:blipFill>
          <p:spPr>
            <a:xfrm>
              <a:off x="6612480" y="888840"/>
              <a:ext cx="406080" cy="40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0" name="Picture 3" descr=""/>
            <p:cNvPicPr/>
            <p:nvPr/>
          </p:nvPicPr>
          <p:blipFill>
            <a:blip r:embed="rId13"/>
            <a:stretch/>
          </p:blipFill>
          <p:spPr>
            <a:xfrm>
              <a:off x="3761280" y="2033640"/>
              <a:ext cx="3488760" cy="45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1" name="Picture 6" descr=""/>
            <p:cNvPicPr/>
            <p:nvPr/>
          </p:nvPicPr>
          <p:blipFill>
            <a:blip r:embed="rId14"/>
            <a:stretch/>
          </p:blipFill>
          <p:spPr>
            <a:xfrm>
              <a:off x="7291080" y="2026440"/>
              <a:ext cx="707400" cy="460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2" name="Picture 14" descr=""/>
            <p:cNvPicPr/>
            <p:nvPr/>
          </p:nvPicPr>
          <p:blipFill>
            <a:blip r:embed="rId15"/>
            <a:stretch/>
          </p:blipFill>
          <p:spPr>
            <a:xfrm>
              <a:off x="3870360" y="2573280"/>
              <a:ext cx="3008160" cy="853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3" name=""/>
          <p:cNvSpPr/>
          <p:nvPr/>
        </p:nvSpPr>
        <p:spPr>
          <a:xfrm rot="5400000">
            <a:off x="2059920" y="2286000"/>
            <a:ext cx="911880" cy="91188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802080" y="1143000"/>
            <a:ext cx="262440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Hover Trim Condition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Taylor Series Expansion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3657600" y="4572000"/>
            <a:ext cx="45468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6858000" y="1371600"/>
            <a:ext cx="2283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Nonlinear Quadrotor Equations of Motion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ctangle 36"/>
          <p:cNvSpPr/>
          <p:nvPr/>
        </p:nvSpPr>
        <p:spPr>
          <a:xfrm>
            <a:off x="5565600" y="2758680"/>
            <a:ext cx="3245400" cy="622440"/>
          </a:xfrm>
          <a:prstGeom prst="rect">
            <a:avLst/>
          </a:prstGeom>
          <a:solidFill>
            <a:srgbClr val="ffffff"/>
          </a:solidFill>
          <a:ln w="28440">
            <a:solidFill>
              <a:srgbClr val="c00000"/>
            </a:solidFill>
            <a:round/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Modal Analysis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26" name="Picture 66" descr=""/>
          <p:cNvPicPr/>
          <p:nvPr/>
        </p:nvPicPr>
        <p:blipFill>
          <a:blip r:embed="rId1"/>
          <a:stretch/>
        </p:blipFill>
        <p:spPr>
          <a:xfrm>
            <a:off x="833400" y="1794960"/>
            <a:ext cx="1233720" cy="214560"/>
          </a:xfrm>
          <a:prstGeom prst="rect">
            <a:avLst/>
          </a:prstGeom>
          <a:ln w="0">
            <a:noFill/>
          </a:ln>
        </p:spPr>
      </p:pic>
      <p:pic>
        <p:nvPicPr>
          <p:cNvPr id="527" name="Picture 67" descr=""/>
          <p:cNvPicPr/>
          <p:nvPr/>
        </p:nvPicPr>
        <p:blipFill>
          <a:blip r:embed="rId2"/>
          <a:stretch/>
        </p:blipFill>
        <p:spPr>
          <a:xfrm>
            <a:off x="5798160" y="1678680"/>
            <a:ext cx="2269800" cy="338040"/>
          </a:xfrm>
          <a:prstGeom prst="rect">
            <a:avLst/>
          </a:prstGeom>
          <a:ln w="0">
            <a:noFill/>
          </a:ln>
        </p:spPr>
      </p:pic>
      <p:sp>
        <p:nvSpPr>
          <p:cNvPr id="528" name="TextBox 30"/>
          <p:cNvSpPr/>
          <p:nvPr/>
        </p:nvSpPr>
        <p:spPr>
          <a:xfrm>
            <a:off x="485280" y="1079280"/>
            <a:ext cx="2335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Recall eigenvectors and eigenvalue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TextBox 45"/>
          <p:cNvSpPr/>
          <p:nvPr/>
        </p:nvSpPr>
        <p:spPr>
          <a:xfrm>
            <a:off x="5420520" y="1142640"/>
            <a:ext cx="256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When initial condition 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TextBox 46"/>
          <p:cNvSpPr/>
          <p:nvPr/>
        </p:nvSpPr>
        <p:spPr>
          <a:xfrm>
            <a:off x="483480" y="2080080"/>
            <a:ext cx="3502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Consider the initial condition vector as one of the eigenvalues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1" name="Picture 68" descr=""/>
          <p:cNvPicPr/>
          <p:nvPr/>
        </p:nvPicPr>
        <p:blipFill>
          <a:blip r:embed="rId3"/>
          <a:stretch/>
        </p:blipFill>
        <p:spPr>
          <a:xfrm>
            <a:off x="587520" y="2699640"/>
            <a:ext cx="3660840" cy="622440"/>
          </a:xfrm>
          <a:prstGeom prst="rect">
            <a:avLst/>
          </a:prstGeom>
          <a:ln w="0">
            <a:noFill/>
          </a:ln>
        </p:spPr>
      </p:pic>
      <p:pic>
        <p:nvPicPr>
          <p:cNvPr id="532" name="Picture 69" descr=""/>
          <p:cNvPicPr/>
          <p:nvPr/>
        </p:nvPicPr>
        <p:blipFill>
          <a:blip r:embed="rId4"/>
          <a:stretch/>
        </p:blipFill>
        <p:spPr>
          <a:xfrm>
            <a:off x="1092240" y="3410640"/>
            <a:ext cx="2902680" cy="622440"/>
          </a:xfrm>
          <a:prstGeom prst="rect">
            <a:avLst/>
          </a:prstGeom>
          <a:ln w="0">
            <a:noFill/>
          </a:ln>
        </p:spPr>
      </p:pic>
      <p:pic>
        <p:nvPicPr>
          <p:cNvPr id="533" name="Picture 70" descr=""/>
          <p:cNvPicPr/>
          <p:nvPr/>
        </p:nvPicPr>
        <p:blipFill>
          <a:blip r:embed="rId5"/>
          <a:stretch/>
        </p:blipFill>
        <p:spPr>
          <a:xfrm>
            <a:off x="1100880" y="4121280"/>
            <a:ext cx="3197880" cy="622440"/>
          </a:xfrm>
          <a:prstGeom prst="rect">
            <a:avLst/>
          </a:prstGeom>
          <a:ln w="0">
            <a:noFill/>
          </a:ln>
        </p:spPr>
      </p:pic>
      <p:pic>
        <p:nvPicPr>
          <p:cNvPr id="534" name="Picture 71" descr=""/>
          <p:cNvPicPr/>
          <p:nvPr/>
        </p:nvPicPr>
        <p:blipFill>
          <a:blip r:embed="rId6"/>
          <a:stretch/>
        </p:blipFill>
        <p:spPr>
          <a:xfrm>
            <a:off x="1092240" y="4832280"/>
            <a:ext cx="3138840" cy="62244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72" descr=""/>
          <p:cNvPicPr/>
          <p:nvPr/>
        </p:nvPicPr>
        <p:blipFill>
          <a:blip r:embed="rId7"/>
          <a:stretch/>
        </p:blipFill>
        <p:spPr>
          <a:xfrm>
            <a:off x="1079640" y="5542920"/>
            <a:ext cx="3845520" cy="622440"/>
          </a:xfrm>
          <a:prstGeom prst="rect">
            <a:avLst/>
          </a:prstGeom>
          <a:ln w="0">
            <a:noFill/>
          </a:ln>
        </p:spPr>
      </p:pic>
      <p:sp>
        <p:nvSpPr>
          <p:cNvPr id="536" name="Rectangle 19"/>
          <p:cNvSpPr/>
          <p:nvPr/>
        </p:nvSpPr>
        <p:spPr>
          <a:xfrm>
            <a:off x="4250520" y="5532120"/>
            <a:ext cx="770400" cy="622440"/>
          </a:xfrm>
          <a:prstGeom prst="rect">
            <a:avLst/>
          </a:prstGeom>
          <a:noFill/>
          <a:ln w="28440">
            <a:solidFill>
              <a:srgbClr val="c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7" name="TextBox 47"/>
          <p:cNvSpPr/>
          <p:nvPr/>
        </p:nvSpPr>
        <p:spPr>
          <a:xfrm>
            <a:off x="5331240" y="5206680"/>
            <a:ext cx="3722040" cy="94212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This is a critical fact! For eigenvector, matrix exponential solution becomes scalar exponential times the vector -&gt; components stay in relative proportion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38" name="Picture 73" descr=""/>
          <p:cNvPicPr/>
          <p:nvPr/>
        </p:nvPicPr>
        <p:blipFill>
          <a:blip r:embed="rId8"/>
          <a:stretch/>
        </p:blipFill>
        <p:spPr>
          <a:xfrm>
            <a:off x="5798160" y="2882880"/>
            <a:ext cx="2788560" cy="349560"/>
          </a:xfrm>
          <a:prstGeom prst="rect">
            <a:avLst/>
          </a:prstGeom>
          <a:ln w="0">
            <a:noFill/>
          </a:ln>
        </p:spPr>
      </p:pic>
      <p:sp>
        <p:nvSpPr>
          <p:cNvPr id="539" name="TextBox 48"/>
          <p:cNvSpPr/>
          <p:nvPr/>
        </p:nvSpPr>
        <p:spPr>
          <a:xfrm>
            <a:off x="5457240" y="2363760"/>
            <a:ext cx="165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 solution 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Review: Eigen Analysis</a:t>
            </a:r>
            <a:endParaRPr b="0" lang="en-US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1" name=""/>
              <p:cNvSpPr txBox="1"/>
              <p:nvPr/>
            </p:nvSpPr>
            <p:spPr>
              <a:xfrm>
                <a:off x="4207320" y="3247560"/>
                <a:ext cx="70920" cy="16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2" name=""/>
              <p:cNvSpPr txBox="1"/>
              <p:nvPr/>
            </p:nvSpPr>
            <p:spPr>
              <a:xfrm>
                <a:off x="3902760" y="1284120"/>
                <a:ext cx="112536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λ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3" name=""/>
              <p:cNvSpPr txBox="1"/>
              <p:nvPr/>
            </p:nvSpPr>
            <p:spPr>
              <a:xfrm>
                <a:off x="3671280" y="1734840"/>
                <a:ext cx="1585440" cy="321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λ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  <m:r>
                          <m:t xml:space="preserve">I</m:t>
                        </m:r>
                      </m:e>
                    </m:d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4" name=""/>
              <p:cNvSpPr txBox="1"/>
              <p:nvPr/>
            </p:nvSpPr>
            <p:spPr>
              <a:xfrm>
                <a:off x="3943800" y="2743200"/>
                <a:ext cx="131292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λ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  <m:r>
                          <m:t xml:space="preserve">I</m:t>
                        </m:r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545" name=""/>
          <p:cNvSpPr/>
          <p:nvPr/>
        </p:nvSpPr>
        <p:spPr>
          <a:xfrm>
            <a:off x="1371600" y="2286000"/>
            <a:ext cx="62985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Only has solutions when the determinant of A –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λ I is zero.   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6" name=""/>
              <p:cNvSpPr txBox="1"/>
              <p:nvPr/>
            </p:nvSpPr>
            <p:spPr>
              <a:xfrm>
                <a:off x="4207320" y="3247560"/>
                <a:ext cx="70920" cy="16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7" name=""/>
              <p:cNvSpPr txBox="1"/>
              <p:nvPr/>
            </p:nvSpPr>
            <p:spPr>
              <a:xfrm>
                <a:off x="2514600" y="3697560"/>
                <a:ext cx="1179360" cy="644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a</m:t>
                              </m:r>
                            </m:e>
                            <m:e>
                              <m:r>
                                <m:t xml:space="preserve">b</m:t>
                              </m:r>
                            </m:e>
                          </m:mr>
                          <m:mr>
                            <m:e>
                              <m:r>
                                <m:t xml:space="preserve">c</m:t>
                              </m:r>
                            </m:e>
                            <m:e>
                              <m:r>
                                <m:t xml:space="preserve">d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8" name=""/>
              <p:cNvSpPr txBox="1"/>
              <p:nvPr/>
            </p:nvSpPr>
            <p:spPr>
              <a:xfrm>
                <a:off x="4875120" y="3657600"/>
                <a:ext cx="2439000" cy="644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r>
                      <m:t xml:space="preserve">−</m:t>
                    </m:r>
                    <m:r>
                      <m:t xml:space="preserve">λ</m:t>
                    </m:r>
                    <m:r>
                      <m:t xml:space="preserve">I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a</m:t>
                              </m:r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  <m:e>
                              <m:r>
                                <m:t xml:space="preserve">b</m:t>
                              </m:r>
                            </m:e>
                          </m:mr>
                          <m:mr>
                            <m:e>
                              <m:r>
                                <m:t xml:space="preserve">c</m:t>
                              </m:r>
                            </m:e>
                            <m:e>
                              <m:r>
                                <m:t xml:space="preserve">d</m:t>
                              </m:r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9" name=""/>
              <p:cNvSpPr txBox="1"/>
              <p:nvPr/>
            </p:nvSpPr>
            <p:spPr>
              <a:xfrm>
                <a:off x="1140120" y="4833720"/>
                <a:ext cx="2745720" cy="652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r>
                          <m:t xml:space="preserve">λ</m:t>
                        </m:r>
                        <m:r>
                          <m:t xml:space="preserve">I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|"/>
                        <m:endChr m:val="|"/>
                      </m:dPr>
                      <m:e>
                        <m:m>
                          <m:mr>
                            <m:e>
                              <m:r>
                                <m:t xml:space="preserve">a</m:t>
                              </m:r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  <m:e>
                              <m:r>
                                <m:t xml:space="preserve">b</m:t>
                              </m:r>
                            </m:e>
                          </m:mr>
                          <m:mr>
                            <m:e>
                              <m:r>
                                <m:t xml:space="preserve">c</m:t>
                              </m:r>
                            </m:e>
                            <m:e>
                              <m:r>
                                <m:t xml:space="preserve">d</m:t>
                              </m:r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50" name=""/>
          <p:cNvSpPr/>
          <p:nvPr/>
        </p:nvSpPr>
        <p:spPr>
          <a:xfrm>
            <a:off x="5715000" y="5597280"/>
            <a:ext cx="29304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Solve via quadratic formula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1371600" y="3200400"/>
            <a:ext cx="2284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a 2x2 matrix: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52" name=""/>
              <p:cNvSpPr txBox="1"/>
              <p:nvPr/>
            </p:nvSpPr>
            <p:spPr>
              <a:xfrm>
                <a:off x="2078280" y="5612040"/>
                <a:ext cx="2493360" cy="331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λ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−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a</m:t>
                        </m:r>
                        <m:r>
                          <m:t xml:space="preserve">+</m:t>
                        </m:r>
                        <m:r>
                          <m:t xml:space="preserve">d</m:t>
                        </m:r>
                      </m:e>
                    </m:d>
                    <m:r>
                      <m:t xml:space="preserve">λ</m:t>
                    </m:r>
                    <m:r>
                      <m:t xml:space="preserve">+</m:t>
                    </m:r>
                    <m:r>
                      <m:t xml:space="preserve">ad</m:t>
                    </m:r>
                    <m:r>
                      <m:t xml:space="preserve">−</m:t>
                    </m:r>
                    <m:r>
                      <m:t xml:space="preserve">bc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7" dur="indefinite" restart="never" nodeType="tmRoot">
          <p:childTnLst>
            <p:seq>
              <p:cTn id="418" dur="indefinite" nodeType="mainSeq">
                <p:childTnLst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6720" cy="1131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Control via Pole Assignment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-1218240" y="4738680"/>
            <a:ext cx="1792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/>
          <p:nvPr/>
        </p:nvSpPr>
        <p:spPr>
          <a:xfrm>
            <a:off x="457200" y="1141920"/>
            <a:ext cx="845712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Given: State-Space System, Desired pole locations (or natural frequency and damping ratio)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Task: Find gains to place poles in desired locations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6" name="Picture 74" descr=""/>
          <p:cNvPicPr/>
          <p:nvPr/>
        </p:nvPicPr>
        <p:blipFill>
          <a:blip r:embed="rId1"/>
          <a:stretch/>
        </p:blipFill>
        <p:spPr>
          <a:xfrm>
            <a:off x="1042920" y="2336400"/>
            <a:ext cx="3985200" cy="65772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557" name=""/>
              <p:cNvSpPr txBox="1"/>
              <p:nvPr/>
            </p:nvSpPr>
            <p:spPr>
              <a:xfrm>
                <a:off x="1828800" y="3334320"/>
                <a:ext cx="1518840" cy="292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r>
                          <m:t xml:space="preserve">λ</m:t>
                        </m:r>
                        <m:r>
                          <m:t xml:space="preserve">I</m:t>
                        </m:r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558" name=""/>
          <p:cNvSpPr/>
          <p:nvPr/>
        </p:nvSpPr>
        <p:spPr>
          <a:xfrm>
            <a:off x="7479720" y="3189960"/>
            <a:ext cx="1796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59" name=""/>
              <p:cNvSpPr txBox="1"/>
              <p:nvPr/>
            </p:nvSpPr>
            <p:spPr>
              <a:xfrm>
                <a:off x="6400800" y="2198520"/>
                <a:ext cx="1857240" cy="35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7</m:t>
                    </m:r>
                    <m:r>
                      <m:t xml:space="preserve">×</m:t>
                    </m:r>
                    <m:sSup>
                      <m:e>
                        <m:r>
                          <m:t xml:space="preserve">10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5</m:t>
                        </m:r>
                      </m:sup>
                    </m:sSup>
                    <m:r>
                      <m:t xml:space="preserve">kg</m:t>
                    </m:r>
                    <m:sSup>
                      <m:e>
                        <m:r>
                          <m:t xml:space="preserve">m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0" name=""/>
              <p:cNvSpPr txBox="1"/>
              <p:nvPr/>
            </p:nvSpPr>
            <p:spPr>
              <a:xfrm>
                <a:off x="7543800" y="2866680"/>
                <a:ext cx="75564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ζ</m:t>
                    </m:r>
                    <m:r>
                      <m:t xml:space="preserve">=</m:t>
                    </m:r>
                    <m:r>
                      <m:t xml:space="preserve">0.7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1" name=""/>
              <p:cNvSpPr txBox="1"/>
              <p:nvPr/>
            </p:nvSpPr>
            <p:spPr>
              <a:xfrm>
                <a:off x="7479720" y="3147840"/>
                <a:ext cx="129924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5</m:t>
                    </m:r>
                    <m:f>
                      <m:fPr>
                        <m:type m:val="lin"/>
                      </m:fPr>
                      <m:num>
                        <m:r>
                          <m:t xml:space="preserve">rad</m:t>
                        </m:r>
                      </m:num>
                      <m:den>
                        <m:r>
                          <m:t xml:space="preserve">s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562" name=""/>
          <p:cNvSpPr/>
          <p:nvPr/>
        </p:nvSpPr>
        <p:spPr>
          <a:xfrm>
            <a:off x="6172200" y="2971800"/>
            <a:ext cx="10285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Desired: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3" name="Picture 91" descr=""/>
          <p:cNvPicPr/>
          <p:nvPr/>
        </p:nvPicPr>
        <p:blipFill>
          <a:blip r:embed="rId2"/>
          <a:stretch/>
        </p:blipFill>
        <p:spPr>
          <a:xfrm>
            <a:off x="5957640" y="3657600"/>
            <a:ext cx="2728080" cy="31500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564" name=""/>
              <p:cNvSpPr txBox="1"/>
              <p:nvPr/>
            </p:nvSpPr>
            <p:spPr>
              <a:xfrm>
                <a:off x="518400" y="3687480"/>
                <a:ext cx="4618440" cy="701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m>
                          <m:mr>
                            <m:e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  <m:e>
                              <m:r>
                                <m:t xml:space="preserve">1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</m:fPr>
                                <m:num>
                                  <m:r>
                                    <m:t xml:space="preserve">−</m:t>
                                  </m:r>
                                  <m:sSub>
                                    <m:e>
                                      <m:r>
                                        <m:t xml:space="preserve">k</m:t>
                                      </m:r>
                                    </m:e>
                                    <m:sub>
                                      <m:r>
                                        <m:t xml:space="preserve"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e>
                                      <m:r>
                                        <m:t xml:space="preserve">I</m:t>
                                      </m:r>
                                    </m:e>
                                    <m:sub>
                                      <m:r>
                                        <m:t xml:space="preserve">x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</m:fPr>
                                <m:num>
                                  <m:r>
                                    <m:t xml:space="preserve">−</m:t>
                                  </m:r>
                                  <m:sSub>
                                    <m:e>
                                      <m:r>
                                        <m:t xml:space="preserve">k</m:t>
                                      </m:r>
                                    </m:e>
                                    <m:sub>
                                      <m:r>
                                        <m:t xml:space="preserve"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e>
                                      <m:r>
                                        <m:t xml:space="preserve">I</m:t>
                                      </m:r>
                                    </m:e>
                                    <m:sub>
                                      <m:r>
                                        <m:t xml:space="preserve">x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</m:mr>
                        </m:m>
                      </m:e>
                    </m:d>
                    <m:r>
                      <m:t xml:space="preserve">=</m:t>
                    </m:r>
                    <m:sSup>
                      <m:e>
                        <m:r>
                          <m:t xml:space="preserve">λ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f>
                      <m:num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I</m:t>
                            </m:r>
                          </m:e>
                          <m:sub>
                            <m:r>
                              <m:t xml:space="preserve">x</m:t>
                            </m:r>
                          </m:sub>
                        </m:sSub>
                      </m:den>
                    </m:f>
                    <m:r>
                      <m:t xml:space="preserve">λ</m:t>
                    </m:r>
                    <m:r>
                      <m:t xml:space="preserve">+</m:t>
                    </m:r>
                    <m:f>
                      <m:num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I</m:t>
                            </m:r>
                          </m:e>
                          <m:sub>
                            <m:r>
                              <m:t xml:space="preserve">x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5" name=""/>
              <p:cNvSpPr txBox="1"/>
              <p:nvPr/>
            </p:nvSpPr>
            <p:spPr>
              <a:xfrm>
                <a:off x="5835600" y="4114800"/>
                <a:ext cx="2073960" cy="279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3.5</m:t>
                    </m:r>
                    <m:r>
                      <m:t xml:space="preserve">±</m:t>
                    </m:r>
                    <m:r>
                      <m:t xml:space="preserve">3.57</m:t>
                    </m:r>
                    <m:r>
                      <m:t xml:space="preserve">i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6" name=""/>
              <p:cNvSpPr txBox="1"/>
              <p:nvPr/>
            </p:nvSpPr>
            <p:spPr>
              <a:xfrm>
                <a:off x="1773360" y="5029200"/>
                <a:ext cx="2568960" cy="803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=</m:t>
                    </m:r>
                    <m:r>
                      <m:t xml:space="preserve">−</m:t>
                    </m:r>
                    <m:f>
                      <m:num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num>
                      <m:den>
                        <m:r>
                          <m:t xml:space="preserve">2</m:t>
                        </m:r>
                        <m:sSub>
                          <m:e>
                            <m:r>
                              <m:t xml:space="preserve">I</m:t>
                            </m:r>
                          </m:e>
                          <m:sub>
                            <m:r>
                              <m:t xml:space="preserve">x</m:t>
                            </m:r>
                          </m:sub>
                        </m:sSub>
                      </m:den>
                    </m:f>
                    <m:r>
                      <m:t xml:space="preserve">±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sSubSup>
                              <m:e>
                                <m:r>
                                  <m:t xml:space="preserve">k</m:t>
                                </m:r>
                              </m:e>
                              <m:sub>
                                <m:r>
                                  <m:t xml:space="preserve">1</m:t>
                                </m:r>
                              </m:sub>
                              <m:sup>
                                <m:r>
                                  <m:t xml:space="preserve">2</m:t>
                                </m:r>
                              </m:sup>
                            </m:sSubSup>
                          </m:num>
                          <m:den>
                            <m:r>
                              <m:t xml:space="preserve">4</m:t>
                            </m:r>
                            <m:sSubSup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  <m:sup>
                                <m:r>
                                  <m:t xml:space="preserve">2</m:t>
                                </m:r>
                              </m:sup>
                            </m:sSubSup>
                          </m:den>
                        </m:f>
                        <m:r>
                          <m:t xml:space="preserve">−</m:t>
                        </m:r>
                        <m:f>
                          <m:num>
                            <m:sSub>
                              <m:e>
                                <m:r>
                                  <m:t xml:space="preserve">k</m:t>
                                </m:r>
                              </m:e>
                              <m:sub>
                                <m:r>
                                  <m:t xml:space="preserve">2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567" name=""/>
          <p:cNvSpPr/>
          <p:nvPr/>
        </p:nvSpPr>
        <p:spPr>
          <a:xfrm>
            <a:off x="2044440" y="4598280"/>
            <a:ext cx="20692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Quadratic Formula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8" name=""/>
              <p:cNvSpPr txBox="1"/>
              <p:nvPr/>
            </p:nvSpPr>
            <p:spPr>
              <a:xfrm>
                <a:off x="5715000" y="4800600"/>
                <a:ext cx="2808720" cy="35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k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3.5</m:t>
                    </m:r>
                    <m:r>
                      <m:t xml:space="preserve">×</m:t>
                    </m:r>
                    <m:r>
                      <m:t xml:space="preserve">2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4.9</m:t>
                    </m:r>
                    <m:r>
                      <m:t xml:space="preserve">×</m:t>
                    </m:r>
                    <m:sSup>
                      <m:e>
                        <m:r>
                          <m:t xml:space="preserve">10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9" name=""/>
              <p:cNvSpPr txBox="1"/>
              <p:nvPr/>
            </p:nvSpPr>
            <p:spPr>
              <a:xfrm>
                <a:off x="5029200" y="5238360"/>
                <a:ext cx="3795840" cy="81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k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3.57</m:t>
                                </m:r>
                                <m:r>
                                  <m:t xml:space="preserve">i</m:t>
                                </m:r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−</m:t>
                        </m:r>
                        <m:f>
                          <m:num>
                            <m:sSubSup>
                              <m:e>
                                <m:r>
                                  <m:t xml:space="preserve">k</m:t>
                                </m:r>
                              </m:e>
                              <m:sub>
                                <m:r>
                                  <m:t xml:space="preserve">1</m:t>
                                </m:r>
                              </m:sub>
                              <m:sup>
                                <m:r>
                                  <m:t xml:space="preserve">2</m:t>
                                </m:r>
                              </m:sup>
                            </m:sSubSup>
                          </m:num>
                          <m:den>
                            <m:r>
                              <m:t xml:space="preserve">4</m:t>
                            </m:r>
                            <m:sSubSup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  <m:sup>
                                <m:r>
                                  <m:t xml:space="preserve"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m:t xml:space="preserve">=</m:t>
                    </m:r>
                    <m:r>
                      <m:t xml:space="preserve">0.00175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9" dur="indefinite" restart="never" nodeType="tmRoot">
          <p:childTnLst>
            <p:seq>
              <p:cTn id="450" dur="indefinite" nodeType="mainSeq">
                <p:childTnLst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92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4840" cy="6855120"/>
          </a:xfrm>
          <a:prstGeom prst="rect">
            <a:avLst/>
          </a:prstGeom>
          <a:ln w="0">
            <a:noFill/>
          </a:ln>
        </p:spPr>
      </p:pic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542720" cy="2056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Next Time:</a:t>
            </a:r>
            <a:br>
              <a:rPr sz="3600"/>
            </a:b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State space analysis of entire quadrotor linear system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360" cy="65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Linearized Quadrotor EOM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8" name="Picture 1" descr=""/>
          <p:cNvPicPr/>
          <p:nvPr/>
        </p:nvPicPr>
        <p:blipFill>
          <a:blip r:embed="rId1"/>
          <a:stretch/>
        </p:blipFill>
        <p:spPr>
          <a:xfrm>
            <a:off x="1223280" y="1828800"/>
            <a:ext cx="3068280" cy="129420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10" descr=""/>
          <p:cNvPicPr/>
          <p:nvPr/>
        </p:nvPicPr>
        <p:blipFill>
          <a:blip r:embed="rId2"/>
          <a:stretch/>
        </p:blipFill>
        <p:spPr>
          <a:xfrm>
            <a:off x="5240880" y="1828800"/>
            <a:ext cx="2962080" cy="1280880"/>
          </a:xfrm>
          <a:prstGeom prst="rect">
            <a:avLst/>
          </a:prstGeom>
          <a:ln w="0">
            <a:noFill/>
          </a:ln>
        </p:spPr>
      </p:pic>
      <p:pic>
        <p:nvPicPr>
          <p:cNvPr id="260" name="Picture 11" descr=""/>
          <p:cNvPicPr/>
          <p:nvPr/>
        </p:nvPicPr>
        <p:blipFill>
          <a:blip r:embed="rId3"/>
          <a:stretch/>
        </p:blipFill>
        <p:spPr>
          <a:xfrm>
            <a:off x="1223280" y="4542120"/>
            <a:ext cx="2829600" cy="64620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12" descr=""/>
          <p:cNvPicPr/>
          <p:nvPr/>
        </p:nvPicPr>
        <p:blipFill>
          <a:blip r:embed="rId4"/>
          <a:stretch/>
        </p:blipFill>
        <p:spPr>
          <a:xfrm>
            <a:off x="5438880" y="4542120"/>
            <a:ext cx="2764080" cy="672480"/>
          </a:xfrm>
          <a:prstGeom prst="rect">
            <a:avLst/>
          </a:prstGeom>
          <a:ln w="0">
            <a:noFill/>
          </a:ln>
        </p:spPr>
      </p:pic>
      <p:sp>
        <p:nvSpPr>
          <p:cNvPr id="262" name="TextBox 1"/>
          <p:cNvSpPr/>
          <p:nvPr/>
        </p:nvSpPr>
        <p:spPr>
          <a:xfrm>
            <a:off x="1458000" y="1366920"/>
            <a:ext cx="13928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Longitudinal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TextBox 2"/>
          <p:cNvSpPr/>
          <p:nvPr/>
        </p:nvSpPr>
        <p:spPr>
          <a:xfrm>
            <a:off x="5463360" y="1333800"/>
            <a:ext cx="8442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Lateral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TextBox 3"/>
          <p:cNvSpPr/>
          <p:nvPr/>
        </p:nvSpPr>
        <p:spPr>
          <a:xfrm>
            <a:off x="1443600" y="4077720"/>
            <a:ext cx="9003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Vertical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5" name="TextBox 4"/>
          <p:cNvSpPr/>
          <p:nvPr/>
        </p:nvSpPr>
        <p:spPr>
          <a:xfrm>
            <a:off x="5456520" y="4077720"/>
            <a:ext cx="6184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Spin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Rectangle 1"/>
          <p:cNvSpPr/>
          <p:nvPr/>
        </p:nvSpPr>
        <p:spPr>
          <a:xfrm>
            <a:off x="914400" y="1333800"/>
            <a:ext cx="3644640" cy="19958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7" name="Rectangle 2"/>
          <p:cNvSpPr/>
          <p:nvPr/>
        </p:nvSpPr>
        <p:spPr>
          <a:xfrm>
            <a:off x="5051520" y="1333800"/>
            <a:ext cx="3395880" cy="19958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8" name="Rectangle 3"/>
          <p:cNvSpPr/>
          <p:nvPr/>
        </p:nvSpPr>
        <p:spPr>
          <a:xfrm>
            <a:off x="934920" y="3969000"/>
            <a:ext cx="3645360" cy="15148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9" name="Rectangle 4"/>
          <p:cNvSpPr/>
          <p:nvPr/>
        </p:nvSpPr>
        <p:spPr>
          <a:xfrm>
            <a:off x="5065200" y="3969000"/>
            <a:ext cx="3395880" cy="15148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5181480" y="2406600"/>
            <a:ext cx="3117600" cy="791280"/>
          </a:xfrm>
          <a:prstGeom prst="rect">
            <a:avLst/>
          </a:prstGeom>
          <a:noFill/>
          <a:ln w="54720">
            <a:solidFill>
              <a:srgbClr val="579d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>
            <a:off x="4343400" y="3429000"/>
            <a:ext cx="4759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Today: Solution of 2</a:t>
            </a:r>
            <a:r>
              <a:rPr b="1" lang="en-US" sz="1800" spc="-1" strike="noStrike" baseline="33000">
                <a:solidFill>
                  <a:srgbClr val="579d1c"/>
                </a:solidFill>
                <a:latin typeface="Arial"/>
                <a:ea typeface="DejaVu Sans"/>
              </a:rPr>
              <a:t>nd</a:t>
            </a:r>
            <a:r>
              <a:rPr b="1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 order linear ODEs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360" cy="65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Linear ODEs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3116520" y="2743200"/>
            <a:ext cx="3282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These contain (roughly) the same information!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4" name=""/>
              <p:cNvSpPr txBox="1"/>
              <p:nvPr/>
            </p:nvSpPr>
            <p:spPr>
              <a:xfrm>
                <a:off x="3850920" y="1679760"/>
                <a:ext cx="1430280" cy="569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acc>
                          <m:accPr>
                            <m:chr m:val="˙"/>
                          </m:accPr>
                          <m:e>
                            <m:r>
                              <m:t xml:space="preserve">x</m:t>
                            </m:r>
                          </m:e>
                        </m:acc>
                        <m:r>
                          <m:t xml:space="preserve">=</m:t>
                        </m:r>
                        <m:r>
                          <m:t xml:space="preserve">A</m:t>
                        </m:r>
                        <m:r>
                          <m:t xml:space="preserve">x</m:t>
                        </m:r>
                        <m:r>
                          <m:t xml:space="preserve">+</m:t>
                        </m:r>
                        <m:r>
                          <m:t xml:space="preserve">B</m:t>
                        </m:r>
                        <m:r>
                          <m:t xml:space="preserve">u</m:t>
                        </m:r>
                      </m:e>
                      <m:e>
                        <m:r>
                          <m:t xml:space="preserve">y</m:t>
                        </m:r>
                        <m:r>
                          <m:t xml:space="preserve">=</m:t>
                        </m:r>
                        <m:r>
                          <m:t xml:space="preserve">C</m:t>
                        </m:r>
                        <m:r>
                          <m:t xml:space="preserve">x</m:t>
                        </m:r>
                        <m:r>
                          <m:t xml:space="preserve">+</m:t>
                        </m:r>
                        <m:r>
                          <m:t xml:space="preserve">D</m:t>
                        </m:r>
                        <m:r>
                          <m:t xml:space="preserve">u</m:t>
                        </m:r>
                      </m:e>
                    </m:eqAr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5" name=""/>
              <p:cNvSpPr txBox="1"/>
              <p:nvPr/>
            </p:nvSpPr>
            <p:spPr>
              <a:xfrm>
                <a:off x="914400" y="4572000"/>
                <a:ext cx="2428200" cy="34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¨"/>
                      </m:accPr>
                      <m:e>
                        <m:r>
                          <m:t xml:space="preserve">y</m:t>
                        </m:r>
                      </m:e>
                    </m:acc>
                    <m:r>
                      <m:t xml:space="preserve">+</m:t>
                    </m:r>
                    <m:r>
                      <m:t xml:space="preserve">2</m:t>
                    </m:r>
                    <m:r>
                      <m:t xml:space="preserve">ζ</m:t>
                    </m:r>
                    <m:sSub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  <m:acc>
                      <m:accPr>
                        <m:chr m:val="˙"/>
                      </m:accPr>
                      <m:e>
                        <m:r>
                          <m:t xml:space="preserve">y</m:t>
                        </m:r>
                      </m:e>
                    </m:acc>
                    <m:r>
                      <m:t xml:space="preserve">+</m:t>
                    </m:r>
                    <m:sSubSup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n</m:t>
                        </m:r>
                      </m:sub>
                      <m:sup>
                        <m:r>
                          <m:t xml:space="preserve">2</m:t>
                        </m:r>
                      </m:sup>
                    </m:sSubSup>
                    <m:r>
                      <m:t xml:space="preserve">y</m:t>
                    </m:r>
                    <m:r>
                      <m:t xml:space="preserve">=</m:t>
                    </m:r>
                    <m:sSubSup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n</m:t>
                        </m:r>
                      </m:sub>
                      <m:sup>
                        <m:r>
                          <m:t xml:space="preserve">2</m:t>
                        </m:r>
                      </m:sup>
                    </m:sSubSup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6" name=""/>
              <p:cNvSpPr txBox="1"/>
              <p:nvPr/>
            </p:nvSpPr>
            <p:spPr>
              <a:xfrm>
                <a:off x="6172200" y="4583160"/>
                <a:ext cx="1500480" cy="66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Sup>
                          <m:e>
                            <m:r>
                              <m:t xml:space="preserve">ω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</m:num>
                      <m:den>
                        <m:sSup>
                          <m:e>
                            <m:r>
                              <m:t xml:space="preserve">s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r>
                          <m:t xml:space="preserve">2</m:t>
                        </m:r>
                        <m:r>
                          <m:t xml:space="preserve">ζ</m:t>
                        </m:r>
                        <m:sSub>
                          <m:e>
                            <m:r>
                              <m:t xml:space="preserve">ω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</m:sSub>
                        <m:r>
                          <m:t xml:space="preserve">s</m:t>
                        </m:r>
                        <m:r>
                          <m:t xml:space="preserve">+</m:t>
                        </m:r>
                        <m:sSubSup>
                          <m:e>
                            <m:r>
                              <m:t xml:space="preserve">ω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7" name=""/>
          <p:cNvSpPr/>
          <p:nvPr/>
        </p:nvSpPr>
        <p:spPr>
          <a:xfrm>
            <a:off x="6051600" y="4464000"/>
            <a:ext cx="1719000" cy="984600"/>
          </a:xfrm>
          <a:prstGeom prst="rect">
            <a:avLst/>
          </a:prstGeom>
          <a:noFill/>
          <a:ln w="36720">
            <a:solidFill>
              <a:srgbClr val="31400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>
            <a:off x="5257800" y="4921200"/>
            <a:ext cx="793440" cy="360"/>
          </a:xfrm>
          <a:custGeom>
            <a:avLst/>
            <a:gdLst/>
            <a:ahLst/>
            <a:rect l="l" t="t" r="r" b="b"/>
            <a:pathLst>
              <a:path fill="none" w="2205" h="1">
                <a:moveTo>
                  <a:pt x="0" y="0"/>
                </a:moveTo>
                <a:lnTo>
                  <a:pt x="2205" y="1"/>
                </a:lnTo>
              </a:path>
            </a:pathLst>
          </a:custGeom>
          <a:noFill/>
          <a:ln w="54720">
            <a:solidFill>
              <a:srgbClr val="31400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/>
          <p:nvPr/>
        </p:nvSpPr>
        <p:spPr>
          <a:xfrm>
            <a:off x="7778160" y="4921200"/>
            <a:ext cx="793440" cy="360"/>
          </a:xfrm>
          <a:custGeom>
            <a:avLst/>
            <a:gdLst/>
            <a:ahLst/>
            <a:rect l="l" t="t" r="r" b="b"/>
            <a:pathLst>
              <a:path fill="none" w="2205" h="1">
                <a:moveTo>
                  <a:pt x="0" y="0"/>
                </a:moveTo>
                <a:lnTo>
                  <a:pt x="2205" y="1"/>
                </a:lnTo>
              </a:path>
            </a:pathLst>
          </a:custGeom>
          <a:noFill/>
          <a:ln w="54720">
            <a:solidFill>
              <a:srgbClr val="314004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80" name=""/>
              <p:cNvSpPr txBox="1"/>
              <p:nvPr/>
            </p:nvSpPr>
            <p:spPr>
              <a:xfrm>
                <a:off x="8229600" y="4520160"/>
                <a:ext cx="229320" cy="27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y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1" name=""/>
              <p:cNvSpPr txBox="1"/>
              <p:nvPr/>
            </p:nvSpPr>
            <p:spPr>
              <a:xfrm>
                <a:off x="5486400" y="4520160"/>
                <a:ext cx="200520" cy="27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2" name=""/>
          <p:cNvSpPr/>
          <p:nvPr/>
        </p:nvSpPr>
        <p:spPr>
          <a:xfrm>
            <a:off x="3429000" y="3429000"/>
            <a:ext cx="27406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Always keep this in mind!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5931000" y="1253880"/>
            <a:ext cx="297000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Aircraft dynamics (mostly) uses this one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is called a “state space” model.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360" cy="65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Roll Angle State Space Model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5" name="Picture 15" descr=""/>
          <p:cNvPicPr/>
          <p:nvPr/>
        </p:nvPicPr>
        <p:blipFill>
          <a:blip r:embed="rId1"/>
          <a:stretch/>
        </p:blipFill>
        <p:spPr>
          <a:xfrm>
            <a:off x="2757240" y="1371600"/>
            <a:ext cx="3642120" cy="89892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286" name=""/>
              <p:cNvSpPr txBox="1"/>
              <p:nvPr/>
            </p:nvSpPr>
            <p:spPr>
              <a:xfrm>
                <a:off x="2214000" y="2743200"/>
                <a:ext cx="4856040" cy="1039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Δ</m:t>
                            </m:r>
                            <m:acc>
                              <m:accPr>
                                <m:chr m:val="˙"/>
                              </m:accPr>
                              <m:e>
                                <m:r>
                                  <m:t xml:space="preserve">ϕ</m:t>
                                </m:r>
                              </m:e>
                            </m:acc>
                          </m:e>
                          <m:e>
                            <m:r>
                              <m:t xml:space="preserve">Δ</m:t>
                            </m:r>
                            <m:acc>
                              <m:accPr>
                                <m:chr m:val="˙"/>
                              </m:accPr>
                              <m:e>
                                <m:r>
                                  <m:t xml:space="preserve">p</m:t>
                                </m:r>
                              </m:e>
                            </m:acc>
                          </m:e>
                        </m:eqAr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1</m:t>
                              </m:r>
                            </m:e>
                          </m:mr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Δ</m:t>
                            </m:r>
                            <m:r>
                              <m:t xml:space="preserve">ϕ</m:t>
                            </m:r>
                          </m:e>
                          <m:e>
                            <m:r>
                              <m:t xml:space="preserve">Δ</m:t>
                            </m:r>
                            <m:r>
                              <m:t xml:space="preserve">p</m:t>
                            </m:r>
                          </m:e>
                        </m:eqArr>
                      </m:e>
                    </m:d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0</m:t>
                            </m:r>
                          </m:e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 xml:space="preserve">I</m:t>
                                    </m:r>
                                  </m:e>
                                  <m:sub>
                                    <m:r>
                                      <m:t xml:space="preserve">x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7" name=""/>
              <p:cNvSpPr txBox="1"/>
              <p:nvPr/>
            </p:nvSpPr>
            <p:spPr>
              <a:xfrm>
                <a:off x="2938320" y="4572000"/>
                <a:ext cx="3648960" cy="947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ϕ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1</m:t>
                              </m:r>
                            </m:e>
                            <m:e>
                              <m:r>
                                <m:t xml:space="preserve"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Δ</m:t>
                            </m:r>
                            <m:r>
                              <m:t xml:space="preserve">ϕ</m:t>
                            </m:r>
                          </m:e>
                          <m:e>
                            <m:r>
                              <m:t xml:space="preserve">Δ</m:t>
                            </m:r>
                            <m:r>
                              <m:t xml:space="preserve">p</m:t>
                            </m:r>
                          </m:e>
                        </m:eqArr>
                      </m:e>
                    </m:d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8" name=""/>
              <p:cNvSpPr txBox="1"/>
              <p:nvPr/>
            </p:nvSpPr>
            <p:spPr>
              <a:xfrm>
                <a:off x="2514600" y="3886200"/>
                <a:ext cx="22140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x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9" name=""/>
              <p:cNvSpPr txBox="1"/>
              <p:nvPr/>
            </p:nvSpPr>
            <p:spPr>
              <a:xfrm>
                <a:off x="3814200" y="3886200"/>
                <a:ext cx="26712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0" name=""/>
              <p:cNvSpPr txBox="1"/>
              <p:nvPr/>
            </p:nvSpPr>
            <p:spPr>
              <a:xfrm>
                <a:off x="4674960" y="3886560"/>
                <a:ext cx="22140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1" name=""/>
              <p:cNvSpPr txBox="1"/>
              <p:nvPr/>
            </p:nvSpPr>
            <p:spPr>
              <a:xfrm>
                <a:off x="5722200" y="3886560"/>
                <a:ext cx="24444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B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2" name=""/>
              <p:cNvSpPr txBox="1"/>
              <p:nvPr/>
            </p:nvSpPr>
            <p:spPr>
              <a:xfrm>
                <a:off x="6478560" y="3886920"/>
                <a:ext cx="21996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3" name=""/>
              <p:cNvSpPr txBox="1"/>
              <p:nvPr/>
            </p:nvSpPr>
            <p:spPr>
              <a:xfrm>
                <a:off x="6082920" y="5687280"/>
                <a:ext cx="21996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4" name=""/>
              <p:cNvSpPr txBox="1"/>
              <p:nvPr/>
            </p:nvSpPr>
            <p:spPr>
              <a:xfrm>
                <a:off x="4675320" y="5686920"/>
                <a:ext cx="22140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5" name=""/>
              <p:cNvSpPr txBox="1"/>
              <p:nvPr/>
            </p:nvSpPr>
            <p:spPr>
              <a:xfrm>
                <a:off x="3814200" y="5686560"/>
                <a:ext cx="25596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C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6" name=""/>
              <p:cNvSpPr txBox="1"/>
              <p:nvPr/>
            </p:nvSpPr>
            <p:spPr>
              <a:xfrm>
                <a:off x="5542560" y="5686920"/>
                <a:ext cx="27936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D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7" name=""/>
              <p:cNvSpPr txBox="1"/>
              <p:nvPr/>
            </p:nvSpPr>
            <p:spPr>
              <a:xfrm>
                <a:off x="2983680" y="5687280"/>
                <a:ext cx="23040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y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8" name=""/>
          <p:cNvSpPr/>
          <p:nvPr/>
        </p:nvSpPr>
        <p:spPr>
          <a:xfrm>
            <a:off x="3092400" y="3886200"/>
            <a:ext cx="314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=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180760" y="3886200"/>
            <a:ext cx="314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344760" y="5650200"/>
            <a:ext cx="314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=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5181120" y="5650200"/>
            <a:ext cx="314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360" cy="65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Open Loop Solution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3" name="Picture 46" descr=""/>
          <p:cNvPicPr/>
          <p:nvPr/>
        </p:nvPicPr>
        <p:blipFill>
          <a:blip r:embed="rId1"/>
          <a:stretch/>
        </p:blipFill>
        <p:spPr>
          <a:xfrm>
            <a:off x="2757240" y="1157040"/>
            <a:ext cx="3642120" cy="89892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47" descr=""/>
          <p:cNvPicPr/>
          <p:nvPr/>
        </p:nvPicPr>
        <p:blipFill>
          <a:blip r:embed="rId2"/>
          <a:srcRect l="0" t="0" r="49747" b="0"/>
          <a:stretch/>
        </p:blipFill>
        <p:spPr>
          <a:xfrm>
            <a:off x="3886200" y="2286000"/>
            <a:ext cx="1076040" cy="55620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48" descr=""/>
          <p:cNvPicPr/>
          <p:nvPr/>
        </p:nvPicPr>
        <p:blipFill>
          <a:blip r:embed="rId3"/>
          <a:srcRect l="0" t="0" r="68030" b="0"/>
          <a:stretch/>
        </p:blipFill>
        <p:spPr>
          <a:xfrm>
            <a:off x="3657960" y="2871000"/>
            <a:ext cx="683640" cy="55620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49" descr=""/>
          <p:cNvPicPr/>
          <p:nvPr/>
        </p:nvPicPr>
        <p:blipFill>
          <a:blip r:embed="rId4"/>
          <a:srcRect l="62268" t="0" r="0" b="0"/>
          <a:stretch/>
        </p:blipFill>
        <p:spPr>
          <a:xfrm>
            <a:off x="4343400" y="2871000"/>
            <a:ext cx="807120" cy="55620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/>
          <p:nvPr/>
        </p:nvSpPr>
        <p:spPr>
          <a:xfrm>
            <a:off x="6108840" y="2854080"/>
            <a:ext cx="25761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are the solutions?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72200" y="3541320"/>
            <a:ext cx="147132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Depends on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9" name=""/>
              <p:cNvSpPr txBox="1"/>
              <p:nvPr/>
            </p:nvSpPr>
            <p:spPr>
              <a:xfrm>
                <a:off x="7643880" y="3600720"/>
                <a:ext cx="459000" cy="28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10" name=""/>
              <p:cNvSpPr txBox="1"/>
              <p:nvPr/>
            </p:nvSpPr>
            <p:spPr>
              <a:xfrm>
                <a:off x="850680" y="3798720"/>
                <a:ext cx="846720" cy="314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11" name=""/>
              <p:cNvSpPr txBox="1"/>
              <p:nvPr/>
            </p:nvSpPr>
            <p:spPr>
              <a:xfrm>
                <a:off x="784800" y="4114800"/>
                <a:ext cx="985320" cy="289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⇒</m:t>
                    </m:r>
                    <m:r>
                      <m:t xml:space="preserve">Δ</m:t>
                    </m:r>
                    <m:acc>
                      <m:accPr>
                        <m:chr m:val="¨"/>
                      </m:accPr>
                      <m:e>
                        <m:r>
                          <m:t xml:space="preserve">ϕ</m:t>
                        </m:r>
                      </m:e>
                    </m:acc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2" name=""/>
          <p:cNvSpPr/>
          <p:nvPr/>
        </p:nvSpPr>
        <p:spPr>
          <a:xfrm>
            <a:off x="1876680" y="3768480"/>
            <a:ext cx="164952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(hover control)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4343400" y="6328800"/>
            <a:ext cx="38851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(This is not usually what we want)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4" name=""/>
              <p:cNvSpPr txBox="1"/>
              <p:nvPr/>
            </p:nvSpPr>
            <p:spPr>
              <a:xfrm>
                <a:off x="784800" y="4634280"/>
                <a:ext cx="3193560" cy="431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ϕ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Δ</m:t>
                        </m:r>
                      </m:e>
                    </m:nary>
                    <m:acc>
                      <m:accPr>
                        <m:chr m:val="¨"/>
                      </m:accPr>
                      <m:e>
                        <m:r>
                          <m:t xml:space="preserve">ϕ</m:t>
                        </m:r>
                      </m:e>
                    </m:acc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+</m:t>
                    </m:r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ϕ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15" name=""/>
              <p:cNvSpPr txBox="1"/>
              <p:nvPr/>
            </p:nvSpPr>
            <p:spPr>
              <a:xfrm>
                <a:off x="784800" y="5282280"/>
                <a:ext cx="4081680" cy="431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ϕ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Δ</m:t>
                        </m:r>
                      </m:e>
                    </m:nary>
                    <m:acc>
                      <m:accPr>
                        <m:chr m:val="˙"/>
                      </m:accPr>
                      <m:e>
                        <m:r>
                          <m:t xml:space="preserve">ϕ</m:t>
                        </m:r>
                      </m:e>
                    </m:acc>
                    <m:r>
                      <m:t xml:space="preserve">=</m:t>
                    </m:r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ϕ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  <m:r>
                      <m:t xml:space="preserve">t</m:t>
                    </m:r>
                    <m:r>
                      <m:t xml:space="preserve">+</m:t>
                    </m:r>
                    <m:r>
                      <m:t xml:space="preserve">Δ</m:t>
                    </m:r>
                    <m:r>
                      <m:t xml:space="preserve">ϕ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316" name="" descr=""/>
          <p:cNvPicPr/>
          <p:nvPr/>
        </p:nvPicPr>
        <p:blipFill>
          <a:blip r:embed="rId5"/>
          <a:stretch/>
        </p:blipFill>
        <p:spPr>
          <a:xfrm>
            <a:off x="5653800" y="4114800"/>
            <a:ext cx="3031920" cy="143964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3657600" y="5860800"/>
            <a:ext cx="5256720" cy="31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initial conditions are nonzero, quad will crash!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440" cy="656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Feedback Control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9" name="Straight Arrow Connector 1"/>
          <p:cNvSpPr/>
          <p:nvPr/>
        </p:nvSpPr>
        <p:spPr>
          <a:xfrm>
            <a:off x="3228120" y="3305160"/>
            <a:ext cx="97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0" name="Straight Arrow Connector 2"/>
          <p:cNvSpPr/>
          <p:nvPr/>
        </p:nvSpPr>
        <p:spPr>
          <a:xfrm>
            <a:off x="7634520" y="3281040"/>
            <a:ext cx="97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21" name="Picture 29" descr=""/>
          <p:cNvPicPr/>
          <p:nvPr/>
        </p:nvPicPr>
        <p:blipFill>
          <a:blip r:embed="rId1"/>
          <a:stretch/>
        </p:blipFill>
        <p:spPr>
          <a:xfrm>
            <a:off x="3520080" y="3091680"/>
            <a:ext cx="129960" cy="100800"/>
          </a:xfrm>
          <a:prstGeom prst="rect">
            <a:avLst/>
          </a:prstGeom>
          <a:ln w="0">
            <a:noFill/>
          </a:ln>
        </p:spPr>
      </p:pic>
      <p:pic>
        <p:nvPicPr>
          <p:cNvPr id="322" name="Picture 30" descr=""/>
          <p:cNvPicPr/>
          <p:nvPr/>
        </p:nvPicPr>
        <p:blipFill>
          <a:blip r:embed="rId2"/>
          <a:stretch/>
        </p:blipFill>
        <p:spPr>
          <a:xfrm>
            <a:off x="8097840" y="3081600"/>
            <a:ext cx="128160" cy="97200"/>
          </a:xfrm>
          <a:prstGeom prst="rect">
            <a:avLst/>
          </a:prstGeom>
          <a:ln w="0">
            <a:noFill/>
          </a:ln>
        </p:spPr>
      </p:pic>
      <p:sp>
        <p:nvSpPr>
          <p:cNvPr id="323" name="TextBox 6"/>
          <p:cNvSpPr/>
          <p:nvPr/>
        </p:nvSpPr>
        <p:spPr>
          <a:xfrm>
            <a:off x="5468760" y="1782720"/>
            <a:ext cx="90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Rectangle 5"/>
          <p:cNvSpPr/>
          <p:nvPr/>
        </p:nvSpPr>
        <p:spPr>
          <a:xfrm>
            <a:off x="1024560" y="2448720"/>
            <a:ext cx="2201040" cy="1519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5" name="Straight Arrow Connector 3"/>
          <p:cNvSpPr/>
          <p:nvPr/>
        </p:nvSpPr>
        <p:spPr>
          <a:xfrm>
            <a:off x="457200" y="3303360"/>
            <a:ext cx="59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6" name="Straight Connector 2"/>
          <p:cNvSpPr/>
          <p:nvPr/>
        </p:nvSpPr>
        <p:spPr>
          <a:xfrm>
            <a:off x="457200" y="3304800"/>
            <a:ext cx="360" cy="2265120"/>
          </a:xfrm>
          <a:custGeom>
            <a:avLst/>
            <a:gdLst/>
            <a:ahLst/>
            <a:rect l="l" t="t" r="r" b="b"/>
            <a:pathLst>
              <a:path fill="none" w="1" h="6296">
                <a:moveTo>
                  <a:pt x="0" y="0"/>
                </a:moveTo>
                <a:lnTo>
                  <a:pt x="1" y="6296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Straight Connector 3"/>
          <p:cNvSpPr/>
          <p:nvPr/>
        </p:nvSpPr>
        <p:spPr>
          <a:xfrm>
            <a:off x="8097480" y="3292200"/>
            <a:ext cx="360" cy="2277720"/>
          </a:xfrm>
          <a:custGeom>
            <a:avLst/>
            <a:gdLst/>
            <a:ahLst/>
            <a:rect l="l" t="t" r="r" b="b"/>
            <a:pathLst>
              <a:path fill="none" w="1" h="6331">
                <a:moveTo>
                  <a:pt x="0" y="0"/>
                </a:moveTo>
                <a:lnTo>
                  <a:pt x="1" y="6331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Straight Connector 4"/>
          <p:cNvSpPr/>
          <p:nvPr/>
        </p:nvSpPr>
        <p:spPr>
          <a:xfrm>
            <a:off x="457200" y="5574600"/>
            <a:ext cx="7638840" cy="360"/>
          </a:xfrm>
          <a:custGeom>
            <a:avLst/>
            <a:gdLst/>
            <a:ahLst/>
            <a:rect l="l" t="t" r="r" b="b"/>
            <a:pathLst>
              <a:path fill="none" w="21223" h="1">
                <a:moveTo>
                  <a:pt x="0" y="0"/>
                </a:moveTo>
                <a:lnTo>
                  <a:pt x="21223" y="1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TextBox 8"/>
          <p:cNvSpPr/>
          <p:nvPr/>
        </p:nvSpPr>
        <p:spPr>
          <a:xfrm>
            <a:off x="1050120" y="4351320"/>
            <a:ext cx="227448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 in the flight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Straight Connector 5"/>
          <p:cNvSpPr/>
          <p:nvPr/>
        </p:nvSpPr>
        <p:spPr>
          <a:xfrm>
            <a:off x="3899880" y="925200"/>
            <a:ext cx="9000" cy="5209560"/>
          </a:xfrm>
          <a:custGeom>
            <a:avLst/>
            <a:gdLst/>
            <a:ahLst/>
            <a:rect l="l" t="t" r="r" b="b"/>
            <a:pathLst>
              <a:path fill="none" w="29" h="14475">
                <a:moveTo>
                  <a:pt x="0" y="0"/>
                </a:moveTo>
                <a:lnTo>
                  <a:pt x="29" y="14475"/>
                </a:lnTo>
              </a:path>
            </a:pathLst>
          </a:custGeom>
          <a:noFill/>
          <a:ln w="3816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TextBox 9"/>
          <p:cNvSpPr/>
          <p:nvPr/>
        </p:nvSpPr>
        <p:spPr>
          <a:xfrm>
            <a:off x="4397400" y="1024560"/>
            <a:ext cx="185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Physical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TextBox 10"/>
          <p:cNvSpPr/>
          <p:nvPr/>
        </p:nvSpPr>
        <p:spPr>
          <a:xfrm>
            <a:off x="1594440" y="1024920"/>
            <a:ext cx="200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Electronic System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3" name="Picture 31" descr=""/>
          <p:cNvPicPr/>
          <p:nvPr/>
        </p:nvPicPr>
        <p:blipFill>
          <a:blip r:embed="rId3"/>
          <a:stretch/>
        </p:blipFill>
        <p:spPr>
          <a:xfrm>
            <a:off x="1143000" y="2487960"/>
            <a:ext cx="2001600" cy="147996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32" descr="Parrot Mambo MiniDrone review: Parrot's Mambo drone packs a tiny peashooter  (hands-on) - CNET"/>
          <p:cNvPicPr/>
          <p:nvPr/>
        </p:nvPicPr>
        <p:blipFill>
          <a:blip r:embed="rId4"/>
          <a:srcRect l="6334" t="12722" r="33126" b="27289"/>
          <a:stretch/>
        </p:blipFill>
        <p:spPr>
          <a:xfrm>
            <a:off x="4107240" y="2165040"/>
            <a:ext cx="3626640" cy="21337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35" name="Straight Arrow Connector 4"/>
          <p:cNvSpPr/>
          <p:nvPr/>
        </p:nvSpPr>
        <p:spPr>
          <a:xfrm flipH="1">
            <a:off x="2288520" y="1630440"/>
            <a:ext cx="149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prstDash val="dashDot"/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6" name="Straight Arrow Connector 6"/>
          <p:cNvSpPr/>
          <p:nvPr/>
        </p:nvSpPr>
        <p:spPr>
          <a:xfrm>
            <a:off x="3965400" y="1630440"/>
            <a:ext cx="149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prstDash val="dashDot"/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37" name="Picture 33" descr="Super Precision Gyroscope - With free quickstart 12,000 rpm electric motor starter, spinning top dynamically balanced toy (gimbal kit not included)"/>
          <p:cNvPicPr/>
          <p:nvPr/>
        </p:nvPicPr>
        <p:blipFill>
          <a:blip r:embed="rId5"/>
          <a:stretch/>
        </p:blipFill>
        <p:spPr>
          <a:xfrm>
            <a:off x="5463720" y="5088960"/>
            <a:ext cx="1078200" cy="9907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38" name="TextBox 11"/>
          <p:cNvSpPr/>
          <p:nvPr/>
        </p:nvSpPr>
        <p:spPr>
          <a:xfrm>
            <a:off x="6579000" y="5571720"/>
            <a:ext cx="1016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Sensors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440" cy="656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Feedback Control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0" name="Rectangle 6"/>
          <p:cNvSpPr/>
          <p:nvPr/>
        </p:nvSpPr>
        <p:spPr>
          <a:xfrm>
            <a:off x="4208400" y="2148120"/>
            <a:ext cx="3423960" cy="215712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1" name="Straight Arrow Connector 5"/>
          <p:cNvSpPr/>
          <p:nvPr/>
        </p:nvSpPr>
        <p:spPr>
          <a:xfrm>
            <a:off x="3228120" y="3305160"/>
            <a:ext cx="97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2" name="Straight Arrow Connector 7"/>
          <p:cNvSpPr/>
          <p:nvPr/>
        </p:nvSpPr>
        <p:spPr>
          <a:xfrm>
            <a:off x="7634520" y="3281040"/>
            <a:ext cx="97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43" name="Picture 34" descr=""/>
          <p:cNvPicPr/>
          <p:nvPr/>
        </p:nvPicPr>
        <p:blipFill>
          <a:blip r:embed="rId1"/>
          <a:stretch/>
        </p:blipFill>
        <p:spPr>
          <a:xfrm>
            <a:off x="3520080" y="3091680"/>
            <a:ext cx="129960" cy="10080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35" descr=""/>
          <p:cNvPicPr/>
          <p:nvPr/>
        </p:nvPicPr>
        <p:blipFill>
          <a:blip r:embed="rId2"/>
          <a:stretch/>
        </p:blipFill>
        <p:spPr>
          <a:xfrm>
            <a:off x="8097840" y="3081600"/>
            <a:ext cx="128160" cy="97200"/>
          </a:xfrm>
          <a:prstGeom prst="rect">
            <a:avLst/>
          </a:prstGeom>
          <a:ln w="0">
            <a:noFill/>
          </a:ln>
        </p:spPr>
      </p:pic>
      <p:sp>
        <p:nvSpPr>
          <p:cNvPr id="345" name="TextBox 12"/>
          <p:cNvSpPr/>
          <p:nvPr/>
        </p:nvSpPr>
        <p:spPr>
          <a:xfrm>
            <a:off x="5468760" y="1782720"/>
            <a:ext cx="90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TextBox 13"/>
          <p:cNvSpPr/>
          <p:nvPr/>
        </p:nvSpPr>
        <p:spPr>
          <a:xfrm>
            <a:off x="4450320" y="4392720"/>
            <a:ext cx="300240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This is the mathematical model of the actual 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Rectangle 7"/>
          <p:cNvSpPr/>
          <p:nvPr/>
        </p:nvSpPr>
        <p:spPr>
          <a:xfrm>
            <a:off x="1024560" y="2554920"/>
            <a:ext cx="2201040" cy="1519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8" name="TextBox 14"/>
          <p:cNvSpPr/>
          <p:nvPr/>
        </p:nvSpPr>
        <p:spPr>
          <a:xfrm>
            <a:off x="1521000" y="2853000"/>
            <a:ext cx="1257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Autopilot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Control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Straight Arrow Connector 8"/>
          <p:cNvSpPr/>
          <p:nvPr/>
        </p:nvSpPr>
        <p:spPr>
          <a:xfrm>
            <a:off x="457200" y="3303360"/>
            <a:ext cx="59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0" name="Straight Connector 6"/>
          <p:cNvSpPr/>
          <p:nvPr/>
        </p:nvSpPr>
        <p:spPr>
          <a:xfrm>
            <a:off x="457200" y="3304800"/>
            <a:ext cx="360" cy="21261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Straight Connector 7"/>
          <p:cNvSpPr/>
          <p:nvPr/>
        </p:nvSpPr>
        <p:spPr>
          <a:xfrm>
            <a:off x="8097480" y="3292200"/>
            <a:ext cx="360" cy="21261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Straight Connector 8"/>
          <p:cNvSpPr/>
          <p:nvPr/>
        </p:nvSpPr>
        <p:spPr>
          <a:xfrm>
            <a:off x="457200" y="5430960"/>
            <a:ext cx="7640280" cy="3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TextBox 15"/>
          <p:cNvSpPr/>
          <p:nvPr/>
        </p:nvSpPr>
        <p:spPr>
          <a:xfrm>
            <a:off x="1050120" y="4351320"/>
            <a:ext cx="227448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 in the flight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Straight Connector 9"/>
          <p:cNvSpPr/>
          <p:nvPr/>
        </p:nvSpPr>
        <p:spPr>
          <a:xfrm>
            <a:off x="3899880" y="925200"/>
            <a:ext cx="10440" cy="5211000"/>
          </a:xfrm>
          <a:prstGeom prst="line">
            <a:avLst/>
          </a:prstGeom>
          <a:ln w="3816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Box 16"/>
          <p:cNvSpPr/>
          <p:nvPr/>
        </p:nvSpPr>
        <p:spPr>
          <a:xfrm>
            <a:off x="4397400" y="1024560"/>
            <a:ext cx="185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Physical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TextBox 17"/>
          <p:cNvSpPr/>
          <p:nvPr/>
        </p:nvSpPr>
        <p:spPr>
          <a:xfrm>
            <a:off x="1594440" y="1024920"/>
            <a:ext cx="200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Electronic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Straight Arrow Connector 9"/>
          <p:cNvSpPr/>
          <p:nvPr/>
        </p:nvSpPr>
        <p:spPr>
          <a:xfrm flipH="1">
            <a:off x="2288520" y="1630440"/>
            <a:ext cx="149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prstDash val="dashDot"/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8" name="Straight Arrow Connector 10"/>
          <p:cNvSpPr/>
          <p:nvPr/>
        </p:nvSpPr>
        <p:spPr>
          <a:xfrm>
            <a:off x="3965400" y="1630440"/>
            <a:ext cx="149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prstDash val="dashDot"/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59" name="Picture 36" descr=""/>
          <p:cNvPicPr/>
          <p:nvPr/>
        </p:nvPicPr>
        <p:blipFill>
          <a:blip r:embed="rId3"/>
          <a:stretch/>
        </p:blipFill>
        <p:spPr>
          <a:xfrm>
            <a:off x="4581720" y="2612160"/>
            <a:ext cx="2842560" cy="122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440" cy="656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Feedback Control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1" name="Rectangle 9"/>
          <p:cNvSpPr/>
          <p:nvPr/>
        </p:nvSpPr>
        <p:spPr>
          <a:xfrm>
            <a:off x="4208400" y="2148120"/>
            <a:ext cx="3423960" cy="215712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2" name="Straight Arrow Connector 11"/>
          <p:cNvSpPr/>
          <p:nvPr/>
        </p:nvSpPr>
        <p:spPr>
          <a:xfrm>
            <a:off x="3228120" y="3305160"/>
            <a:ext cx="97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3" name="Straight Arrow Connector 12"/>
          <p:cNvSpPr/>
          <p:nvPr/>
        </p:nvSpPr>
        <p:spPr>
          <a:xfrm>
            <a:off x="7634520" y="3281040"/>
            <a:ext cx="97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64" name="Picture 37" descr=""/>
          <p:cNvPicPr/>
          <p:nvPr/>
        </p:nvPicPr>
        <p:blipFill>
          <a:blip r:embed="rId1"/>
          <a:stretch/>
        </p:blipFill>
        <p:spPr>
          <a:xfrm>
            <a:off x="3520080" y="3091680"/>
            <a:ext cx="129960" cy="10080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38" descr=""/>
          <p:cNvPicPr/>
          <p:nvPr/>
        </p:nvPicPr>
        <p:blipFill>
          <a:blip r:embed="rId2"/>
          <a:stretch/>
        </p:blipFill>
        <p:spPr>
          <a:xfrm>
            <a:off x="8097840" y="3081600"/>
            <a:ext cx="128160" cy="97200"/>
          </a:xfrm>
          <a:prstGeom prst="rect">
            <a:avLst/>
          </a:prstGeom>
          <a:ln w="0">
            <a:noFill/>
          </a:ln>
        </p:spPr>
      </p:pic>
      <p:sp>
        <p:nvSpPr>
          <p:cNvPr id="366" name="TextBox 20"/>
          <p:cNvSpPr/>
          <p:nvPr/>
        </p:nvSpPr>
        <p:spPr>
          <a:xfrm>
            <a:off x="5468760" y="1782720"/>
            <a:ext cx="90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TextBox 22"/>
          <p:cNvSpPr/>
          <p:nvPr/>
        </p:nvSpPr>
        <p:spPr>
          <a:xfrm>
            <a:off x="4450320" y="4392720"/>
            <a:ext cx="300240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This is the mathematical model of the actual 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8" name="Rectangle 11"/>
          <p:cNvSpPr/>
          <p:nvPr/>
        </p:nvSpPr>
        <p:spPr>
          <a:xfrm>
            <a:off x="1024560" y="2554920"/>
            <a:ext cx="2201040" cy="1519200"/>
          </a:xfrm>
          <a:prstGeom prst="rect">
            <a:avLst/>
          </a:prstGeom>
          <a:solidFill>
            <a:srgbClr val="ffffff"/>
          </a:solidFill>
          <a:ln w="38160">
            <a:solidFill>
              <a:srgbClr val="00b05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9" name="TextBox 23"/>
          <p:cNvSpPr/>
          <p:nvPr/>
        </p:nvSpPr>
        <p:spPr>
          <a:xfrm>
            <a:off x="1521000" y="2853000"/>
            <a:ext cx="1257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Autopilot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Control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Straight Arrow Connector 15"/>
          <p:cNvSpPr/>
          <p:nvPr/>
        </p:nvSpPr>
        <p:spPr>
          <a:xfrm>
            <a:off x="457200" y="3303360"/>
            <a:ext cx="59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1" name="Straight Connector 10"/>
          <p:cNvSpPr/>
          <p:nvPr/>
        </p:nvSpPr>
        <p:spPr>
          <a:xfrm>
            <a:off x="457200" y="3304800"/>
            <a:ext cx="360" cy="21261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Straight Connector 11"/>
          <p:cNvSpPr/>
          <p:nvPr/>
        </p:nvSpPr>
        <p:spPr>
          <a:xfrm>
            <a:off x="8097480" y="3292200"/>
            <a:ext cx="360" cy="21261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Straight Connector 12"/>
          <p:cNvSpPr/>
          <p:nvPr/>
        </p:nvSpPr>
        <p:spPr>
          <a:xfrm>
            <a:off x="457200" y="5430960"/>
            <a:ext cx="7640280" cy="3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TextBox 24"/>
          <p:cNvSpPr/>
          <p:nvPr/>
        </p:nvSpPr>
        <p:spPr>
          <a:xfrm>
            <a:off x="1050120" y="4351320"/>
            <a:ext cx="227448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 in the flight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Straight Connector 13"/>
          <p:cNvSpPr/>
          <p:nvPr/>
        </p:nvSpPr>
        <p:spPr>
          <a:xfrm>
            <a:off x="3899880" y="925200"/>
            <a:ext cx="10440" cy="5211000"/>
          </a:xfrm>
          <a:prstGeom prst="line">
            <a:avLst/>
          </a:prstGeom>
          <a:ln w="3816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TextBox 25"/>
          <p:cNvSpPr/>
          <p:nvPr/>
        </p:nvSpPr>
        <p:spPr>
          <a:xfrm>
            <a:off x="4397400" y="1024560"/>
            <a:ext cx="185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Physical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TextBox 26"/>
          <p:cNvSpPr/>
          <p:nvPr/>
        </p:nvSpPr>
        <p:spPr>
          <a:xfrm>
            <a:off x="1594440" y="1024920"/>
            <a:ext cx="200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Electronic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Straight Arrow Connector 16"/>
          <p:cNvSpPr/>
          <p:nvPr/>
        </p:nvSpPr>
        <p:spPr>
          <a:xfrm flipH="1">
            <a:off x="2288520" y="1630440"/>
            <a:ext cx="149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prstDash val="dashDot"/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9" name="Straight Arrow Connector 17"/>
          <p:cNvSpPr/>
          <p:nvPr/>
        </p:nvSpPr>
        <p:spPr>
          <a:xfrm>
            <a:off x="3965400" y="1630440"/>
            <a:ext cx="149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prstDash val="dashDot"/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80" name="Picture 39" descr=""/>
          <p:cNvPicPr/>
          <p:nvPr/>
        </p:nvPicPr>
        <p:blipFill>
          <a:blip r:embed="rId3"/>
          <a:stretch/>
        </p:blipFill>
        <p:spPr>
          <a:xfrm>
            <a:off x="4581720" y="2612160"/>
            <a:ext cx="2842560" cy="122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classes2013</Template>
  <TotalTime>47212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2010-09-14T00:57:19Z</dcterms:created>
  <dc:creator>Eric</dc:creator>
  <dc:description/>
  <dc:language>en-US</dc:language>
  <cp:lastModifiedBy/>
  <cp:lastPrinted>2012-04-03T14:15:57Z</cp:lastPrinted>
  <dcterms:modified xsi:type="dcterms:W3CDTF">2024-02-13T08:30:04Z</dcterms:modified>
  <cp:revision>354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</vt:r8>
  </property>
  <property fmtid="{D5CDD505-2E9C-101B-9397-08002B2CF9AE}" pid="3" name="Notes">
    <vt:r8>15</vt:r8>
  </property>
  <property fmtid="{D5CDD505-2E9C-101B-9397-08002B2CF9AE}" pid="4" name="PresentationFormat">
    <vt:lpwstr>On-screen Show (4:3)</vt:lpwstr>
  </property>
  <property fmtid="{D5CDD505-2E9C-101B-9397-08002B2CF9AE}" pid="5" name="Slides">
    <vt:r8>32</vt:r8>
  </property>
  <property fmtid="{D5CDD505-2E9C-101B-9397-08002B2CF9AE}" pid="6" name="Version">
    <vt:r8>1</vt:r8>
  </property>
</Properties>
</file>